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Lst>
  <p:sldSz cy="5143500" cx="9144000"/>
  <p:notesSz cx="6858000" cy="9144000"/>
  <p:embeddedFontLst>
    <p:embeddedFont>
      <p:font typeface="Roboto"/>
      <p:regular r:id="rId63"/>
      <p:bold r:id="rId64"/>
      <p:italic r:id="rId65"/>
      <p:boldItalic r:id="rId66"/>
    </p:embeddedFont>
    <p:embeddedFont>
      <p:font typeface="Merriweather"/>
      <p:regular r:id="rId67"/>
      <p:bold r:id="rId68"/>
      <p:italic r:id="rId69"/>
      <p:boldItalic r:id="rId7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D6005B3F-CE5B-4E10-8E19-99110BB1C0F7}">
  <a:tblStyle styleId="{D6005B3F-CE5B-4E10-8E19-99110BB1C0F7}"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CF4F1"/>
          </a:solidFill>
        </a:fill>
      </a:tcStyle>
    </a:wholeTbl>
    <a:band1H>
      <a:tcTxStyle/>
      <a:tcStyle>
        <a:fill>
          <a:solidFill>
            <a:srgbClr val="D6E9E2"/>
          </a:solidFill>
        </a:fill>
      </a:tcStyle>
    </a:band1H>
    <a:band2H>
      <a:tcTxStyle/>
    </a:band2H>
    <a:band1V>
      <a:tcTxStyle/>
      <a:tcStyle>
        <a:fill>
          <a:solidFill>
            <a:srgbClr val="D6E9E2"/>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70" Type="http://schemas.openxmlformats.org/officeDocument/2006/relationships/font" Target="fonts/Merriweather-boldItalic.fntdata"/><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font" Target="fonts/Roboto-bold.fntdata"/><Relationship Id="rId63" Type="http://schemas.openxmlformats.org/officeDocument/2006/relationships/font" Target="fonts/Roboto-regular.fntdata"/><Relationship Id="rId22" Type="http://schemas.openxmlformats.org/officeDocument/2006/relationships/slide" Target="slides/slide16.xml"/><Relationship Id="rId66" Type="http://schemas.openxmlformats.org/officeDocument/2006/relationships/font" Target="fonts/Roboto-boldItalic.fntdata"/><Relationship Id="rId21" Type="http://schemas.openxmlformats.org/officeDocument/2006/relationships/slide" Target="slides/slide15.xml"/><Relationship Id="rId65" Type="http://schemas.openxmlformats.org/officeDocument/2006/relationships/font" Target="fonts/Roboto-italic.fntdata"/><Relationship Id="rId24" Type="http://schemas.openxmlformats.org/officeDocument/2006/relationships/slide" Target="slides/slide18.xml"/><Relationship Id="rId68" Type="http://schemas.openxmlformats.org/officeDocument/2006/relationships/font" Target="fonts/Merriweather-bold.fntdata"/><Relationship Id="rId23" Type="http://schemas.openxmlformats.org/officeDocument/2006/relationships/slide" Target="slides/slide17.xml"/><Relationship Id="rId67" Type="http://schemas.openxmlformats.org/officeDocument/2006/relationships/font" Target="fonts/Merriweather-regular.fntdata"/><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Merriweather-italic.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1" name="Shape 71"/>
        <p:cNvGrpSpPr/>
        <p:nvPr/>
      </p:nvGrpSpPr>
      <p:grpSpPr>
        <a:xfrm>
          <a:off x="0" y="0"/>
          <a:ext cx="0" cy="0"/>
          <a:chOff x="0" y="0"/>
          <a:chExt cx="0" cy="0"/>
        </a:xfrm>
      </p:grpSpPr>
      <p:sp>
        <p:nvSpPr>
          <p:cNvPr id="72" name="Google Shape;7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7" name="Shape 77"/>
        <p:cNvGrpSpPr/>
        <p:nvPr/>
      </p:nvGrpSpPr>
      <p:grpSpPr>
        <a:xfrm>
          <a:off x="0" y="0"/>
          <a:ext cx="0" cy="0"/>
          <a:chOff x="0" y="0"/>
          <a:chExt cx="0" cy="0"/>
        </a:xfrm>
      </p:grpSpPr>
      <p:sp>
        <p:nvSpPr>
          <p:cNvPr id="78" name="Google Shape;78;g4657a45122_2_1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79" name="Google Shape;79;g4657a45122_2_1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0" name="Google Shape;80;g4657a45122_2_1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 name="Shape 84"/>
        <p:cNvGrpSpPr/>
        <p:nvPr/>
      </p:nvGrpSpPr>
      <p:grpSpPr>
        <a:xfrm>
          <a:off x="0" y="0"/>
          <a:ext cx="0" cy="0"/>
          <a:chOff x="0" y="0"/>
          <a:chExt cx="0" cy="0"/>
        </a:xfrm>
      </p:grpSpPr>
      <p:sp>
        <p:nvSpPr>
          <p:cNvPr id="85" name="Google Shape;85;g4657a45122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4657a45122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1" name="Shape 91"/>
        <p:cNvGrpSpPr/>
        <p:nvPr/>
      </p:nvGrpSpPr>
      <p:grpSpPr>
        <a:xfrm>
          <a:off x="0" y="0"/>
          <a:ext cx="0" cy="0"/>
          <a:chOff x="0" y="0"/>
          <a:chExt cx="0" cy="0"/>
        </a:xfrm>
      </p:grpSpPr>
      <p:sp>
        <p:nvSpPr>
          <p:cNvPr id="92" name="Google Shape;92;g4657a45122_2_12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93" name="Google Shape;93;g4657a45122_2_1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4" name="Google Shape;94;g4657a45122_2_1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8" name="Shape 98"/>
        <p:cNvGrpSpPr/>
        <p:nvPr/>
      </p:nvGrpSpPr>
      <p:grpSpPr>
        <a:xfrm>
          <a:off x="0" y="0"/>
          <a:ext cx="0" cy="0"/>
          <a:chOff x="0" y="0"/>
          <a:chExt cx="0" cy="0"/>
        </a:xfrm>
      </p:grpSpPr>
      <p:sp>
        <p:nvSpPr>
          <p:cNvPr id="99" name="Google Shape;99;g4657a45122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4657a45122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5" name="Shape 105"/>
        <p:cNvGrpSpPr/>
        <p:nvPr/>
      </p:nvGrpSpPr>
      <p:grpSpPr>
        <a:xfrm>
          <a:off x="0" y="0"/>
          <a:ext cx="0" cy="0"/>
          <a:chOff x="0" y="0"/>
          <a:chExt cx="0" cy="0"/>
        </a:xfrm>
      </p:grpSpPr>
      <p:sp>
        <p:nvSpPr>
          <p:cNvPr id="106" name="Google Shape;106;g4657a45122_2_13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107" name="Google Shape;107;g4657a45122_2_1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8" name="Google Shape;108;g4657a45122_2_1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2" name="Shape 112"/>
        <p:cNvGrpSpPr/>
        <p:nvPr/>
      </p:nvGrpSpPr>
      <p:grpSpPr>
        <a:xfrm>
          <a:off x="0" y="0"/>
          <a:ext cx="0" cy="0"/>
          <a:chOff x="0" y="0"/>
          <a:chExt cx="0" cy="0"/>
        </a:xfrm>
      </p:grpSpPr>
      <p:sp>
        <p:nvSpPr>
          <p:cNvPr id="113" name="Google Shape;113;g4657a45122_2_13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114" name="Google Shape;114;g4657a45122_2_1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5" name="Google Shape;115;g4657a45122_2_13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9" name="Shape 119"/>
        <p:cNvGrpSpPr/>
        <p:nvPr/>
      </p:nvGrpSpPr>
      <p:grpSpPr>
        <a:xfrm>
          <a:off x="0" y="0"/>
          <a:ext cx="0" cy="0"/>
          <a:chOff x="0" y="0"/>
          <a:chExt cx="0" cy="0"/>
        </a:xfrm>
      </p:grpSpPr>
      <p:sp>
        <p:nvSpPr>
          <p:cNvPr id="120" name="Google Shape;120;g4657a45122_2_14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121" name="Google Shape;121;g4657a45122_2_1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2" name="Google Shape;122;g4657a45122_2_1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6" name="Shape 126"/>
        <p:cNvGrpSpPr/>
        <p:nvPr/>
      </p:nvGrpSpPr>
      <p:grpSpPr>
        <a:xfrm>
          <a:off x="0" y="0"/>
          <a:ext cx="0" cy="0"/>
          <a:chOff x="0" y="0"/>
          <a:chExt cx="0" cy="0"/>
        </a:xfrm>
      </p:grpSpPr>
      <p:sp>
        <p:nvSpPr>
          <p:cNvPr id="127" name="Google Shape;127;g4657a45122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4657a45122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3" name="Shape 133"/>
        <p:cNvGrpSpPr/>
        <p:nvPr/>
      </p:nvGrpSpPr>
      <p:grpSpPr>
        <a:xfrm>
          <a:off x="0" y="0"/>
          <a:ext cx="0" cy="0"/>
          <a:chOff x="0" y="0"/>
          <a:chExt cx="0" cy="0"/>
        </a:xfrm>
      </p:grpSpPr>
      <p:sp>
        <p:nvSpPr>
          <p:cNvPr id="134" name="Google Shape;134;g4657a45122_2_14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135" name="Google Shape;135;g4657a45122_2_1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6" name="Google Shape;136;g4657a45122_2_14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0" name="Shape 140"/>
        <p:cNvGrpSpPr/>
        <p:nvPr/>
      </p:nvGrpSpPr>
      <p:grpSpPr>
        <a:xfrm>
          <a:off x="0" y="0"/>
          <a:ext cx="0" cy="0"/>
          <a:chOff x="0" y="0"/>
          <a:chExt cx="0" cy="0"/>
        </a:xfrm>
      </p:grpSpPr>
      <p:sp>
        <p:nvSpPr>
          <p:cNvPr id="141" name="Google Shape;141;g4657a45122_2_15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142" name="Google Shape;142;g4657a45122_2_1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3" name="Google Shape;143;g4657a45122_2_15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7" name="Shape 147"/>
        <p:cNvGrpSpPr/>
        <p:nvPr/>
      </p:nvGrpSpPr>
      <p:grpSpPr>
        <a:xfrm>
          <a:off x="0" y="0"/>
          <a:ext cx="0" cy="0"/>
          <a:chOff x="0" y="0"/>
          <a:chExt cx="0" cy="0"/>
        </a:xfrm>
      </p:grpSpPr>
      <p:sp>
        <p:nvSpPr>
          <p:cNvPr id="148" name="Google Shape;148;g4657a45122_2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g4657a45122_2_16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4" name="Shape 154"/>
        <p:cNvGrpSpPr/>
        <p:nvPr/>
      </p:nvGrpSpPr>
      <p:grpSpPr>
        <a:xfrm>
          <a:off x="0" y="0"/>
          <a:ext cx="0" cy="0"/>
          <a:chOff x="0" y="0"/>
          <a:chExt cx="0" cy="0"/>
        </a:xfrm>
      </p:grpSpPr>
      <p:sp>
        <p:nvSpPr>
          <p:cNvPr id="155" name="Google Shape;155;g4657a45122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4657a45122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1" name="Shape 161"/>
        <p:cNvGrpSpPr/>
        <p:nvPr/>
      </p:nvGrpSpPr>
      <p:grpSpPr>
        <a:xfrm>
          <a:off x="0" y="0"/>
          <a:ext cx="0" cy="0"/>
          <a:chOff x="0" y="0"/>
          <a:chExt cx="0" cy="0"/>
        </a:xfrm>
      </p:grpSpPr>
      <p:sp>
        <p:nvSpPr>
          <p:cNvPr id="162" name="Google Shape;162;g4657a45122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4657a45122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8" name="Shape 168"/>
        <p:cNvGrpSpPr/>
        <p:nvPr/>
      </p:nvGrpSpPr>
      <p:grpSpPr>
        <a:xfrm>
          <a:off x="0" y="0"/>
          <a:ext cx="0" cy="0"/>
          <a:chOff x="0" y="0"/>
          <a:chExt cx="0" cy="0"/>
        </a:xfrm>
      </p:grpSpPr>
      <p:sp>
        <p:nvSpPr>
          <p:cNvPr id="169" name="Google Shape;169;g4657a45122_2_16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170" name="Google Shape;170;g4657a45122_2_1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1" name="Google Shape;171;g4657a45122_2_16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5" name="Shape 175"/>
        <p:cNvGrpSpPr/>
        <p:nvPr/>
      </p:nvGrpSpPr>
      <p:grpSpPr>
        <a:xfrm>
          <a:off x="0" y="0"/>
          <a:ext cx="0" cy="0"/>
          <a:chOff x="0" y="0"/>
          <a:chExt cx="0" cy="0"/>
        </a:xfrm>
      </p:grpSpPr>
      <p:sp>
        <p:nvSpPr>
          <p:cNvPr id="176" name="Google Shape;176;g4657a45122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4657a45122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2" name="Shape 182"/>
        <p:cNvGrpSpPr/>
        <p:nvPr/>
      </p:nvGrpSpPr>
      <p:grpSpPr>
        <a:xfrm>
          <a:off x="0" y="0"/>
          <a:ext cx="0" cy="0"/>
          <a:chOff x="0" y="0"/>
          <a:chExt cx="0" cy="0"/>
        </a:xfrm>
      </p:grpSpPr>
      <p:sp>
        <p:nvSpPr>
          <p:cNvPr id="183" name="Google Shape;183;g4657a45122_2_17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184" name="Google Shape;184;g4657a45122_2_17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5" name="Google Shape;185;g4657a45122_2_17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9" name="Shape 189"/>
        <p:cNvGrpSpPr/>
        <p:nvPr/>
      </p:nvGrpSpPr>
      <p:grpSpPr>
        <a:xfrm>
          <a:off x="0" y="0"/>
          <a:ext cx="0" cy="0"/>
          <a:chOff x="0" y="0"/>
          <a:chExt cx="0" cy="0"/>
        </a:xfrm>
      </p:grpSpPr>
      <p:sp>
        <p:nvSpPr>
          <p:cNvPr id="190" name="Google Shape;190;g4657a45122_2_17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191" name="Google Shape;191;g4657a45122_2_17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2" name="Google Shape;192;g4657a45122_2_17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6" name="Shape 196"/>
        <p:cNvGrpSpPr/>
        <p:nvPr/>
      </p:nvGrpSpPr>
      <p:grpSpPr>
        <a:xfrm>
          <a:off x="0" y="0"/>
          <a:ext cx="0" cy="0"/>
          <a:chOff x="0" y="0"/>
          <a:chExt cx="0" cy="0"/>
        </a:xfrm>
      </p:grpSpPr>
      <p:sp>
        <p:nvSpPr>
          <p:cNvPr id="197" name="Google Shape;197;g4657a45122_2_18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198" name="Google Shape;198;g4657a45122_2_18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9" name="Google Shape;199;g4657a45122_2_18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3" name="Shape 203"/>
        <p:cNvGrpSpPr/>
        <p:nvPr/>
      </p:nvGrpSpPr>
      <p:grpSpPr>
        <a:xfrm>
          <a:off x="0" y="0"/>
          <a:ext cx="0" cy="0"/>
          <a:chOff x="0" y="0"/>
          <a:chExt cx="0" cy="0"/>
        </a:xfrm>
      </p:grpSpPr>
      <p:sp>
        <p:nvSpPr>
          <p:cNvPr id="204" name="Google Shape;204;g4657a45122_2_19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205" name="Google Shape;205;g4657a45122_2_19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6" name="Google Shape;206;g4657a45122_2_19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0" name="Shape 210"/>
        <p:cNvGrpSpPr/>
        <p:nvPr/>
      </p:nvGrpSpPr>
      <p:grpSpPr>
        <a:xfrm>
          <a:off x="0" y="0"/>
          <a:ext cx="0" cy="0"/>
          <a:chOff x="0" y="0"/>
          <a:chExt cx="0" cy="0"/>
        </a:xfrm>
      </p:grpSpPr>
      <p:sp>
        <p:nvSpPr>
          <p:cNvPr id="211" name="Google Shape;211;g4657a45122_2_19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212" name="Google Shape;212;g4657a45122_2_19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3" name="Google Shape;213;g4657a45122_2_19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7" name="Shape 217"/>
        <p:cNvGrpSpPr/>
        <p:nvPr/>
      </p:nvGrpSpPr>
      <p:grpSpPr>
        <a:xfrm>
          <a:off x="0" y="0"/>
          <a:ext cx="0" cy="0"/>
          <a:chOff x="0" y="0"/>
          <a:chExt cx="0" cy="0"/>
        </a:xfrm>
      </p:grpSpPr>
      <p:sp>
        <p:nvSpPr>
          <p:cNvPr id="218" name="Google Shape;218;g4657a45122_2_20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219" name="Google Shape;219;g4657a45122_2_20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0" name="Google Shape;220;g4657a45122_2_20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4" name="Shape 224"/>
        <p:cNvGrpSpPr/>
        <p:nvPr/>
      </p:nvGrpSpPr>
      <p:grpSpPr>
        <a:xfrm>
          <a:off x="0" y="0"/>
          <a:ext cx="0" cy="0"/>
          <a:chOff x="0" y="0"/>
          <a:chExt cx="0" cy="0"/>
        </a:xfrm>
      </p:grpSpPr>
      <p:sp>
        <p:nvSpPr>
          <p:cNvPr id="225" name="Google Shape;225;g4657a45122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4657a45122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2" name="Shape 232"/>
        <p:cNvGrpSpPr/>
        <p:nvPr/>
      </p:nvGrpSpPr>
      <p:grpSpPr>
        <a:xfrm>
          <a:off x="0" y="0"/>
          <a:ext cx="0" cy="0"/>
          <a:chOff x="0" y="0"/>
          <a:chExt cx="0" cy="0"/>
        </a:xfrm>
      </p:grpSpPr>
      <p:sp>
        <p:nvSpPr>
          <p:cNvPr id="233" name="Google Shape;233;g4657a45122_2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g4657a45122_2_20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0" name="Shape 240"/>
        <p:cNvGrpSpPr/>
        <p:nvPr/>
      </p:nvGrpSpPr>
      <p:grpSpPr>
        <a:xfrm>
          <a:off x="0" y="0"/>
          <a:ext cx="0" cy="0"/>
          <a:chOff x="0" y="0"/>
          <a:chExt cx="0" cy="0"/>
        </a:xfrm>
      </p:grpSpPr>
      <p:sp>
        <p:nvSpPr>
          <p:cNvPr id="241" name="Google Shape;241;g4657a45122_2_22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242" name="Google Shape;242;g4657a45122_2_2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3" name="Google Shape;243;g4657a45122_2_2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7" name="Shape 247"/>
        <p:cNvGrpSpPr/>
        <p:nvPr/>
      </p:nvGrpSpPr>
      <p:grpSpPr>
        <a:xfrm>
          <a:off x="0" y="0"/>
          <a:ext cx="0" cy="0"/>
          <a:chOff x="0" y="0"/>
          <a:chExt cx="0" cy="0"/>
        </a:xfrm>
      </p:grpSpPr>
      <p:sp>
        <p:nvSpPr>
          <p:cNvPr id="248" name="Google Shape;248;g4657a45122_2_22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249" name="Google Shape;249;g4657a45122_2_2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0" name="Google Shape;250;g4657a45122_2_2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4" name="Shape 254"/>
        <p:cNvGrpSpPr/>
        <p:nvPr/>
      </p:nvGrpSpPr>
      <p:grpSpPr>
        <a:xfrm>
          <a:off x="0" y="0"/>
          <a:ext cx="0" cy="0"/>
          <a:chOff x="0" y="0"/>
          <a:chExt cx="0" cy="0"/>
        </a:xfrm>
      </p:grpSpPr>
      <p:sp>
        <p:nvSpPr>
          <p:cNvPr id="255" name="Google Shape;255;g4657a45122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4657a45122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1" name="Shape 261"/>
        <p:cNvGrpSpPr/>
        <p:nvPr/>
      </p:nvGrpSpPr>
      <p:grpSpPr>
        <a:xfrm>
          <a:off x="0" y="0"/>
          <a:ext cx="0" cy="0"/>
          <a:chOff x="0" y="0"/>
          <a:chExt cx="0" cy="0"/>
        </a:xfrm>
      </p:grpSpPr>
      <p:sp>
        <p:nvSpPr>
          <p:cNvPr id="262" name="Google Shape;262;g4657a45122_2_23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263" name="Google Shape;263;g4657a45122_2_2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4" name="Google Shape;264;g4657a45122_2_2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8" name="Shape 268"/>
        <p:cNvGrpSpPr/>
        <p:nvPr/>
      </p:nvGrpSpPr>
      <p:grpSpPr>
        <a:xfrm>
          <a:off x="0" y="0"/>
          <a:ext cx="0" cy="0"/>
          <a:chOff x="0" y="0"/>
          <a:chExt cx="0" cy="0"/>
        </a:xfrm>
      </p:grpSpPr>
      <p:sp>
        <p:nvSpPr>
          <p:cNvPr id="269" name="Google Shape;269;g4657a45122_2_24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270" name="Google Shape;270;g4657a45122_2_2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1" name="Google Shape;271;g4657a45122_2_24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5" name="Shape 275"/>
        <p:cNvGrpSpPr/>
        <p:nvPr/>
      </p:nvGrpSpPr>
      <p:grpSpPr>
        <a:xfrm>
          <a:off x="0" y="0"/>
          <a:ext cx="0" cy="0"/>
          <a:chOff x="0" y="0"/>
          <a:chExt cx="0" cy="0"/>
        </a:xfrm>
      </p:grpSpPr>
      <p:sp>
        <p:nvSpPr>
          <p:cNvPr id="276" name="Google Shape;276;g4657a45122_2_24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277" name="Google Shape;277;g4657a45122_2_2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8" name="Google Shape;278;g4657a45122_2_24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2" name="Shape 282"/>
        <p:cNvGrpSpPr/>
        <p:nvPr/>
      </p:nvGrpSpPr>
      <p:grpSpPr>
        <a:xfrm>
          <a:off x="0" y="0"/>
          <a:ext cx="0" cy="0"/>
          <a:chOff x="0" y="0"/>
          <a:chExt cx="0" cy="0"/>
        </a:xfrm>
      </p:grpSpPr>
      <p:sp>
        <p:nvSpPr>
          <p:cNvPr id="283" name="Google Shape;283;g4657a45122_2_25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284" name="Google Shape;284;g4657a45122_2_2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5" name="Google Shape;285;g4657a45122_2_25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9" name="Shape 289"/>
        <p:cNvGrpSpPr/>
        <p:nvPr/>
      </p:nvGrpSpPr>
      <p:grpSpPr>
        <a:xfrm>
          <a:off x="0" y="0"/>
          <a:ext cx="0" cy="0"/>
          <a:chOff x="0" y="0"/>
          <a:chExt cx="0" cy="0"/>
        </a:xfrm>
      </p:grpSpPr>
      <p:sp>
        <p:nvSpPr>
          <p:cNvPr id="290" name="Google Shape;290;g4657a45122_2_25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291" name="Google Shape;291;g4657a45122_2_2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2" name="Google Shape;292;g4657a45122_2_25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6" name="Shape 296"/>
        <p:cNvGrpSpPr/>
        <p:nvPr/>
      </p:nvGrpSpPr>
      <p:grpSpPr>
        <a:xfrm>
          <a:off x="0" y="0"/>
          <a:ext cx="0" cy="0"/>
          <a:chOff x="0" y="0"/>
          <a:chExt cx="0" cy="0"/>
        </a:xfrm>
      </p:grpSpPr>
      <p:sp>
        <p:nvSpPr>
          <p:cNvPr id="297" name="Google Shape;297;g4657a45122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4657a45122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05" name="Shape 305"/>
        <p:cNvGrpSpPr/>
        <p:nvPr/>
      </p:nvGrpSpPr>
      <p:grpSpPr>
        <a:xfrm>
          <a:off x="0" y="0"/>
          <a:ext cx="0" cy="0"/>
          <a:chOff x="0" y="0"/>
          <a:chExt cx="0" cy="0"/>
        </a:xfrm>
      </p:grpSpPr>
      <p:sp>
        <p:nvSpPr>
          <p:cNvPr id="306" name="Google Shape;306;g4657a45122_2_26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307" name="Google Shape;307;g4657a45122_2_26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8" name="Google Shape;308;g4657a45122_2_26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12" name="Shape 312"/>
        <p:cNvGrpSpPr/>
        <p:nvPr/>
      </p:nvGrpSpPr>
      <p:grpSpPr>
        <a:xfrm>
          <a:off x="0" y="0"/>
          <a:ext cx="0" cy="0"/>
          <a:chOff x="0" y="0"/>
          <a:chExt cx="0" cy="0"/>
        </a:xfrm>
      </p:grpSpPr>
      <p:sp>
        <p:nvSpPr>
          <p:cNvPr id="313" name="Google Shape;313;g4657a45122_2_27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314" name="Google Shape;314;g4657a45122_2_27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5" name="Google Shape;315;g4657a45122_2_27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1" name="Shape 321"/>
        <p:cNvGrpSpPr/>
        <p:nvPr/>
      </p:nvGrpSpPr>
      <p:grpSpPr>
        <a:xfrm>
          <a:off x="0" y="0"/>
          <a:ext cx="0" cy="0"/>
          <a:chOff x="0" y="0"/>
          <a:chExt cx="0" cy="0"/>
        </a:xfrm>
      </p:grpSpPr>
      <p:sp>
        <p:nvSpPr>
          <p:cNvPr id="322" name="Google Shape;322;g4657a45122_0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4657a45122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8" name="Shape 328"/>
        <p:cNvGrpSpPr/>
        <p:nvPr/>
      </p:nvGrpSpPr>
      <p:grpSpPr>
        <a:xfrm>
          <a:off x="0" y="0"/>
          <a:ext cx="0" cy="0"/>
          <a:chOff x="0" y="0"/>
          <a:chExt cx="0" cy="0"/>
        </a:xfrm>
      </p:grpSpPr>
      <p:sp>
        <p:nvSpPr>
          <p:cNvPr id="329" name="Google Shape;329;g4657a45122_2_27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330" name="Google Shape;330;g4657a45122_2_27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1" name="Google Shape;331;g4657a45122_2_27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35" name="Shape 335"/>
        <p:cNvGrpSpPr/>
        <p:nvPr/>
      </p:nvGrpSpPr>
      <p:grpSpPr>
        <a:xfrm>
          <a:off x="0" y="0"/>
          <a:ext cx="0" cy="0"/>
          <a:chOff x="0" y="0"/>
          <a:chExt cx="0" cy="0"/>
        </a:xfrm>
      </p:grpSpPr>
      <p:sp>
        <p:nvSpPr>
          <p:cNvPr id="336" name="Google Shape;336;g4657a45122_2_28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337" name="Google Shape;337;g4657a45122_2_28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8" name="Google Shape;338;g4657a45122_2_28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2" name="Shape 342"/>
        <p:cNvGrpSpPr/>
        <p:nvPr/>
      </p:nvGrpSpPr>
      <p:grpSpPr>
        <a:xfrm>
          <a:off x="0" y="0"/>
          <a:ext cx="0" cy="0"/>
          <a:chOff x="0" y="0"/>
          <a:chExt cx="0" cy="0"/>
        </a:xfrm>
      </p:grpSpPr>
      <p:sp>
        <p:nvSpPr>
          <p:cNvPr id="343" name="Google Shape;343;g4657a45122_2_28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344" name="Google Shape;344;g4657a45122_2_28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5" name="Google Shape;345;g4657a45122_2_28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49" name="Shape 349"/>
        <p:cNvGrpSpPr/>
        <p:nvPr/>
      </p:nvGrpSpPr>
      <p:grpSpPr>
        <a:xfrm>
          <a:off x="0" y="0"/>
          <a:ext cx="0" cy="0"/>
          <a:chOff x="0" y="0"/>
          <a:chExt cx="0" cy="0"/>
        </a:xfrm>
      </p:grpSpPr>
      <p:sp>
        <p:nvSpPr>
          <p:cNvPr id="350" name="Google Shape;350;g4657a45122_2_29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351" name="Google Shape;351;g4657a45122_2_29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52" name="Google Shape;352;g4657a45122_2_29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6" name="Shape 356"/>
        <p:cNvGrpSpPr/>
        <p:nvPr/>
      </p:nvGrpSpPr>
      <p:grpSpPr>
        <a:xfrm>
          <a:off x="0" y="0"/>
          <a:ext cx="0" cy="0"/>
          <a:chOff x="0" y="0"/>
          <a:chExt cx="0" cy="0"/>
        </a:xfrm>
      </p:grpSpPr>
      <p:sp>
        <p:nvSpPr>
          <p:cNvPr id="357" name="Google Shape;357;g4657a45122_2_30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358" name="Google Shape;358;g4657a45122_2_30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59" name="Google Shape;359;g4657a45122_2_30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3" name="Shape 363"/>
        <p:cNvGrpSpPr/>
        <p:nvPr/>
      </p:nvGrpSpPr>
      <p:grpSpPr>
        <a:xfrm>
          <a:off x="0" y="0"/>
          <a:ext cx="0" cy="0"/>
          <a:chOff x="0" y="0"/>
          <a:chExt cx="0" cy="0"/>
        </a:xfrm>
      </p:grpSpPr>
      <p:sp>
        <p:nvSpPr>
          <p:cNvPr id="364" name="Google Shape;364;g4657a45122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4657a45122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0" name="Shape 370"/>
        <p:cNvGrpSpPr/>
        <p:nvPr/>
      </p:nvGrpSpPr>
      <p:grpSpPr>
        <a:xfrm>
          <a:off x="0" y="0"/>
          <a:ext cx="0" cy="0"/>
          <a:chOff x="0" y="0"/>
          <a:chExt cx="0" cy="0"/>
        </a:xfrm>
      </p:grpSpPr>
      <p:sp>
        <p:nvSpPr>
          <p:cNvPr id="371" name="Google Shape;371;g4657a45122_2_30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372" name="Google Shape;372;g4657a45122_2_30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73" name="Google Shape;373;g4657a45122_2_30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77" name="Shape 377"/>
        <p:cNvGrpSpPr/>
        <p:nvPr/>
      </p:nvGrpSpPr>
      <p:grpSpPr>
        <a:xfrm>
          <a:off x="0" y="0"/>
          <a:ext cx="0" cy="0"/>
          <a:chOff x="0" y="0"/>
          <a:chExt cx="0" cy="0"/>
        </a:xfrm>
      </p:grpSpPr>
      <p:sp>
        <p:nvSpPr>
          <p:cNvPr id="378" name="Google Shape;378;g4657a45122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9" name="Google Shape;379;g4657a45122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4" name="Shape 384"/>
        <p:cNvGrpSpPr/>
        <p:nvPr/>
      </p:nvGrpSpPr>
      <p:grpSpPr>
        <a:xfrm>
          <a:off x="0" y="0"/>
          <a:ext cx="0" cy="0"/>
          <a:chOff x="0" y="0"/>
          <a:chExt cx="0" cy="0"/>
        </a:xfrm>
      </p:grpSpPr>
      <p:sp>
        <p:nvSpPr>
          <p:cNvPr id="385" name="Google Shape;385;g4657a45122_2_31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386" name="Google Shape;386;g4657a45122_2_3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87" name="Google Shape;387;g4657a45122_2_3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1" name="Shape 391"/>
        <p:cNvGrpSpPr/>
        <p:nvPr/>
      </p:nvGrpSpPr>
      <p:grpSpPr>
        <a:xfrm>
          <a:off x="0" y="0"/>
          <a:ext cx="0" cy="0"/>
          <a:chOff x="0" y="0"/>
          <a:chExt cx="0" cy="0"/>
        </a:xfrm>
      </p:grpSpPr>
      <p:sp>
        <p:nvSpPr>
          <p:cNvPr id="392" name="Google Shape;392;g4657a45122_2_3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393" name="Google Shape;393;g4657a45122_2_3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94" name="Google Shape;394;g4657a45122_2_3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98" name="Shape 398"/>
        <p:cNvGrpSpPr/>
        <p:nvPr/>
      </p:nvGrpSpPr>
      <p:grpSpPr>
        <a:xfrm>
          <a:off x="0" y="0"/>
          <a:ext cx="0" cy="0"/>
          <a:chOff x="0" y="0"/>
          <a:chExt cx="0" cy="0"/>
        </a:xfrm>
      </p:grpSpPr>
      <p:sp>
        <p:nvSpPr>
          <p:cNvPr id="399" name="Google Shape;399;g4657a45122_2_32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400" name="Google Shape;400;g4657a45122_2_3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01" name="Google Shape;401;g4657a45122_2_3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5" name="Shape 405"/>
        <p:cNvGrpSpPr/>
        <p:nvPr/>
      </p:nvGrpSpPr>
      <p:grpSpPr>
        <a:xfrm>
          <a:off x="0" y="0"/>
          <a:ext cx="0" cy="0"/>
          <a:chOff x="0" y="0"/>
          <a:chExt cx="0" cy="0"/>
        </a:xfrm>
      </p:grpSpPr>
      <p:sp>
        <p:nvSpPr>
          <p:cNvPr id="406" name="Google Shape;406;g4657a45122_2_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g4657a45122_2_3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1" name="Shape 411"/>
        <p:cNvGrpSpPr/>
        <p:nvPr/>
      </p:nvGrpSpPr>
      <p:grpSpPr>
        <a:xfrm>
          <a:off x="0" y="0"/>
          <a:ext cx="0" cy="0"/>
          <a:chOff x="0" y="0"/>
          <a:chExt cx="0" cy="0"/>
        </a:xfrm>
      </p:grpSpPr>
      <p:sp>
        <p:nvSpPr>
          <p:cNvPr id="412" name="Google Shape;412;g4657a45122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4657a45122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8" name="Shape 418"/>
        <p:cNvGrpSpPr/>
        <p:nvPr/>
      </p:nvGrpSpPr>
      <p:grpSpPr>
        <a:xfrm>
          <a:off x="0" y="0"/>
          <a:ext cx="0" cy="0"/>
          <a:chOff x="0" y="0"/>
          <a:chExt cx="0" cy="0"/>
        </a:xfrm>
      </p:grpSpPr>
      <p:sp>
        <p:nvSpPr>
          <p:cNvPr id="419" name="Google Shape;419;g4657a45122_2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g4657a45122_2_3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24" name="Shape 424"/>
        <p:cNvGrpSpPr/>
        <p:nvPr/>
      </p:nvGrpSpPr>
      <p:grpSpPr>
        <a:xfrm>
          <a:off x="0" y="0"/>
          <a:ext cx="0" cy="0"/>
          <a:chOff x="0" y="0"/>
          <a:chExt cx="0" cy="0"/>
        </a:xfrm>
      </p:grpSpPr>
      <p:sp>
        <p:nvSpPr>
          <p:cNvPr id="425" name="Google Shape;425;g4657a45122_2_3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g4657a45122_2_3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0" name="Shape 430"/>
        <p:cNvGrpSpPr/>
        <p:nvPr/>
      </p:nvGrpSpPr>
      <p:grpSpPr>
        <a:xfrm>
          <a:off x="0" y="0"/>
          <a:ext cx="0" cy="0"/>
          <a:chOff x="0" y="0"/>
          <a:chExt cx="0" cy="0"/>
        </a:xfrm>
      </p:grpSpPr>
      <p:sp>
        <p:nvSpPr>
          <p:cNvPr id="431" name="Google Shape;431;g4657a45122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2" name="Google Shape;432;g4657a45122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37" name="Shape 437"/>
        <p:cNvGrpSpPr/>
        <p:nvPr/>
      </p:nvGrpSpPr>
      <p:grpSpPr>
        <a:xfrm>
          <a:off x="0" y="0"/>
          <a:ext cx="0" cy="0"/>
          <a:chOff x="0" y="0"/>
          <a:chExt cx="0" cy="0"/>
        </a:xfrm>
      </p:grpSpPr>
      <p:sp>
        <p:nvSpPr>
          <p:cNvPr id="438" name="Google Shape;438;g4657a45122_2_34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439" name="Google Shape;439;g4657a45122_2_34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0" name="Google Shape;440;g4657a45122_2_34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4" name="Shape 444"/>
        <p:cNvGrpSpPr/>
        <p:nvPr/>
      </p:nvGrpSpPr>
      <p:grpSpPr>
        <a:xfrm>
          <a:off x="0" y="0"/>
          <a:ext cx="0" cy="0"/>
          <a:chOff x="0" y="0"/>
          <a:chExt cx="0" cy="0"/>
        </a:xfrm>
      </p:grpSpPr>
      <p:sp>
        <p:nvSpPr>
          <p:cNvPr id="445" name="Google Shape;445;g4657a45122_2_35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446" name="Google Shape;446;g4657a45122_2_3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7" name="Google Shape;447;g4657a45122_2_35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1" name="Shape 451"/>
        <p:cNvGrpSpPr/>
        <p:nvPr/>
      </p:nvGrpSpPr>
      <p:grpSpPr>
        <a:xfrm>
          <a:off x="0" y="0"/>
          <a:ext cx="0" cy="0"/>
          <a:chOff x="0" y="0"/>
          <a:chExt cx="0" cy="0"/>
        </a:xfrm>
      </p:grpSpPr>
      <p:sp>
        <p:nvSpPr>
          <p:cNvPr id="452" name="Google Shape;452;g547cd198c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547cd198c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58" name="Shape 458"/>
        <p:cNvGrpSpPr/>
        <p:nvPr/>
      </p:nvGrpSpPr>
      <p:grpSpPr>
        <a:xfrm>
          <a:off x="0" y="0"/>
          <a:ext cx="0" cy="0"/>
          <a:chOff x="0" y="0"/>
          <a:chExt cx="0" cy="0"/>
        </a:xfrm>
      </p:grpSpPr>
      <p:sp>
        <p:nvSpPr>
          <p:cNvPr id="459" name="Google Shape;459;g4657a45122_2_4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g4657a45122_2_46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125" y="0"/>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1" name="Google Shape;11;p2"/>
          <p:cNvSpPr txBox="1"/>
          <p:nvPr>
            <p:ph type="ctrTitle"/>
          </p:nvPr>
        </p:nvSpPr>
        <p:spPr>
          <a:xfrm>
            <a:off x="311700" y="539725"/>
            <a:ext cx="8520600" cy="1282500"/>
          </a:xfrm>
          <a:prstGeom prst="rect">
            <a:avLst/>
          </a:prstGeom>
        </p:spPr>
        <p:txBody>
          <a:bodyPr anchorCtr="0" anchor="t" bIns="91425" lIns="91425" spcFirstLastPara="1" rIns="91425" wrap="square" tIns="91425"/>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2" name="Google Shape;12;p2"/>
          <p:cNvSpPr txBox="1"/>
          <p:nvPr>
            <p:ph idx="1" type="subTitle"/>
          </p:nvPr>
        </p:nvSpPr>
        <p:spPr>
          <a:xfrm>
            <a:off x="311700" y="1878560"/>
            <a:ext cx="4242600" cy="738300"/>
          </a:xfrm>
          <a:prstGeom prst="rect">
            <a:avLst/>
          </a:prstGeom>
        </p:spPr>
        <p:txBody>
          <a:bodyPr anchorCtr="0" anchor="t" bIns="91425" lIns="91425" spcFirstLastPara="1" rIns="91425" wrap="square" tIns="91425"/>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solidFill>
          <a:schemeClr val="accent3"/>
        </a:solidFill>
      </p:bgPr>
    </p:bg>
    <p:spTree>
      <p:nvGrpSpPr>
        <p:cNvPr id="14" name="Shape 14"/>
        <p:cNvGrpSpPr/>
        <p:nvPr/>
      </p:nvGrpSpPr>
      <p:grpSpPr>
        <a:xfrm>
          <a:off x="0" y="0"/>
          <a:ext cx="0" cy="0"/>
          <a:chOff x="0" y="0"/>
          <a:chExt cx="0" cy="0"/>
        </a:xfrm>
      </p:grpSpPr>
      <p:sp>
        <p:nvSpPr>
          <p:cNvPr id="15" name="Google Shape;15;p3"/>
          <p:cNvSpPr/>
          <p:nvPr/>
        </p:nvSpPr>
        <p:spPr>
          <a:xfrm>
            <a:off x="0" y="48099"/>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6" name="Google Shape;16;p3"/>
          <p:cNvSpPr/>
          <p:nvPr/>
        </p:nvSpPr>
        <p:spPr>
          <a:xfrm>
            <a:off x="0" y="0"/>
            <a:ext cx="9144250" cy="4398100"/>
          </a:xfrm>
          <a:custGeom>
            <a:rect b="b" l="l" r="r" t="t"/>
            <a:pathLst>
              <a:path extrusionOk="0" h="175924" w="365770">
                <a:moveTo>
                  <a:pt x="0" y="0"/>
                </a:moveTo>
                <a:lnTo>
                  <a:pt x="365770" y="0"/>
                </a:lnTo>
                <a:lnTo>
                  <a:pt x="365760" y="70914"/>
                </a:lnTo>
                <a:lnTo>
                  <a:pt x="0" y="175924"/>
                </a:lnTo>
                <a:close/>
              </a:path>
            </a:pathLst>
          </a:custGeom>
          <a:solidFill>
            <a:schemeClr val="accent3"/>
          </a:solidFill>
          <a:ln>
            <a:noFill/>
          </a:ln>
        </p:spPr>
      </p:sp>
      <p:sp>
        <p:nvSpPr>
          <p:cNvPr id="17" name="Google Shape;17;p3"/>
          <p:cNvSpPr txBox="1"/>
          <p:nvPr>
            <p:ph type="title"/>
          </p:nvPr>
        </p:nvSpPr>
        <p:spPr>
          <a:xfrm>
            <a:off x="311700" y="539725"/>
            <a:ext cx="8520600" cy="1282500"/>
          </a:xfrm>
          <a:prstGeom prst="rect">
            <a:avLst/>
          </a:prstGeom>
        </p:spPr>
        <p:txBody>
          <a:bodyPr anchorCtr="0" anchor="t" bIns="91425" lIns="91425" spcFirstLastPara="1" rIns="91425" wrap="square" tIns="91425"/>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9" name="Shape 19"/>
        <p:cNvGrpSpPr/>
        <p:nvPr/>
      </p:nvGrpSpPr>
      <p:grpSpPr>
        <a:xfrm>
          <a:off x="0" y="0"/>
          <a:ext cx="0" cy="0"/>
          <a:chOff x="0" y="0"/>
          <a:chExt cx="0" cy="0"/>
        </a:xfrm>
      </p:grpSpPr>
      <p:sp>
        <p:nvSpPr>
          <p:cNvPr id="20" name="Google Shape;20;p4"/>
          <p:cNvSpPr/>
          <p:nvPr/>
        </p:nvSpPr>
        <p:spPr>
          <a:xfrm>
            <a:off x="0" y="0"/>
            <a:ext cx="4314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4"/>
          <p:cNvSpPr/>
          <p:nvPr/>
        </p:nvSpPr>
        <p:spPr>
          <a:xfrm>
            <a:off x="0" y="44125"/>
            <a:ext cx="4313625" cy="4399375"/>
          </a:xfrm>
          <a:custGeom>
            <a:rect b="b" l="l" r="r" t="t"/>
            <a:pathLst>
              <a:path extrusionOk="0" h="175975" w="172545">
                <a:moveTo>
                  <a:pt x="0" y="157"/>
                </a:moveTo>
                <a:lnTo>
                  <a:pt x="172419" y="0"/>
                </a:lnTo>
                <a:lnTo>
                  <a:pt x="172545" y="126541"/>
                </a:lnTo>
                <a:lnTo>
                  <a:pt x="0" y="175975"/>
                </a:lnTo>
                <a:close/>
              </a:path>
            </a:pathLst>
          </a:custGeom>
          <a:solidFill>
            <a:schemeClr val="accent2"/>
          </a:solidFill>
          <a:ln>
            <a:noFill/>
          </a:ln>
        </p:spPr>
      </p:sp>
      <p:sp>
        <p:nvSpPr>
          <p:cNvPr id="22" name="Google Shape;22;p4"/>
          <p:cNvSpPr/>
          <p:nvPr/>
        </p:nvSpPr>
        <p:spPr>
          <a:xfrm>
            <a:off x="-125" y="0"/>
            <a:ext cx="4316900" cy="4395600"/>
          </a:xfrm>
          <a:custGeom>
            <a:rect b="b" l="l" r="r" t="t"/>
            <a:pathLst>
              <a:path extrusionOk="0" h="175824" w="172676">
                <a:moveTo>
                  <a:pt x="0" y="6"/>
                </a:moveTo>
                <a:lnTo>
                  <a:pt x="172676" y="0"/>
                </a:lnTo>
                <a:lnTo>
                  <a:pt x="172562" y="126442"/>
                </a:lnTo>
                <a:lnTo>
                  <a:pt x="0" y="175824"/>
                </a:lnTo>
                <a:close/>
              </a:path>
            </a:pathLst>
          </a:custGeom>
          <a:solidFill>
            <a:schemeClr val="dk1"/>
          </a:solidFill>
          <a:ln>
            <a:noFill/>
          </a:ln>
        </p:spPr>
      </p:sp>
      <p:sp>
        <p:nvSpPr>
          <p:cNvPr id="23" name="Google Shape;23;p4"/>
          <p:cNvSpPr txBox="1"/>
          <p:nvPr>
            <p:ph type="title"/>
          </p:nvPr>
        </p:nvSpPr>
        <p:spPr>
          <a:xfrm>
            <a:off x="311725" y="500925"/>
            <a:ext cx="3706500" cy="2508900"/>
          </a:xfrm>
          <a:prstGeom prst="rect">
            <a:avLst/>
          </a:prstGeom>
        </p:spPr>
        <p:txBody>
          <a:bodyPr anchorCtr="0" anchor="t" bIns="91425" lIns="91425" spcFirstLastPara="1" rIns="91425" wrap="square" tIns="91425"/>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4" name="Google Shape;24;p4"/>
          <p:cNvSpPr txBox="1"/>
          <p:nvPr>
            <p:ph idx="1" type="body"/>
          </p:nvPr>
        </p:nvSpPr>
        <p:spPr>
          <a:xfrm>
            <a:off x="4644675" y="500925"/>
            <a:ext cx="4166400" cy="4098600"/>
          </a:xfrm>
          <a:prstGeom prst="rect">
            <a:avLst/>
          </a:prstGeom>
        </p:spPr>
        <p:txBody>
          <a:bodyPr anchorCtr="0" anchor="t" bIns="91425" lIns="91425" spcFirstLastPara="1" rIns="91425" wrap="square" tIns="91425"/>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25" name="Google Shape;25;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6" name="Shape 26"/>
        <p:cNvGrpSpPr/>
        <p:nvPr/>
      </p:nvGrpSpPr>
      <p:grpSpPr>
        <a:xfrm>
          <a:off x="0" y="0"/>
          <a:ext cx="0" cy="0"/>
          <a:chOff x="0" y="0"/>
          <a:chExt cx="0" cy="0"/>
        </a:xfrm>
      </p:grpSpPr>
      <p:sp>
        <p:nvSpPr>
          <p:cNvPr id="27" name="Google Shape;27;p5"/>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5"/>
          <p:cNvSpPr txBox="1"/>
          <p:nvPr>
            <p:ph type="title"/>
          </p:nvPr>
        </p:nvSpPr>
        <p:spPr>
          <a:xfrm>
            <a:off x="311725" y="500925"/>
            <a:ext cx="8520600" cy="623700"/>
          </a:xfrm>
          <a:prstGeom prst="rect">
            <a:avLst/>
          </a:prstGeom>
        </p:spPr>
        <p:txBody>
          <a:bodyPr anchorCtr="0" anchor="t" bIns="91425" lIns="91425" spcFirstLastPara="1" rIns="91425" wrap="square" tIns="91425"/>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9" name="Google Shape;29;p5"/>
          <p:cNvSpPr txBox="1"/>
          <p:nvPr>
            <p:ph idx="1" type="body"/>
          </p:nvPr>
        </p:nvSpPr>
        <p:spPr>
          <a:xfrm>
            <a:off x="311700" y="1505700"/>
            <a:ext cx="3999900" cy="3076200"/>
          </a:xfrm>
          <a:prstGeom prst="rect">
            <a:avLst/>
          </a:prstGeom>
        </p:spPr>
        <p:txBody>
          <a:bodyPr anchorCtr="0" anchor="t" bIns="91425" lIns="91425" spcFirstLastPara="1" rIns="91425" wrap="square" tIns="91425"/>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0" name="Google Shape;30;p5"/>
          <p:cNvSpPr txBox="1"/>
          <p:nvPr>
            <p:ph idx="2" type="body"/>
          </p:nvPr>
        </p:nvSpPr>
        <p:spPr>
          <a:xfrm>
            <a:off x="4832400" y="1505700"/>
            <a:ext cx="3999900" cy="3076200"/>
          </a:xfrm>
          <a:prstGeom prst="rect">
            <a:avLst/>
          </a:prstGeom>
        </p:spPr>
        <p:txBody>
          <a:bodyPr anchorCtr="0" anchor="t" bIns="91425" lIns="91425" spcFirstLastPara="1" rIns="91425" wrap="square" tIns="91425"/>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31" name="Google Shape;31;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2" name="Shape 32"/>
        <p:cNvGrpSpPr/>
        <p:nvPr/>
      </p:nvGrpSpPr>
      <p:grpSpPr>
        <a:xfrm>
          <a:off x="0" y="0"/>
          <a:ext cx="0" cy="0"/>
          <a:chOff x="0" y="0"/>
          <a:chExt cx="0" cy="0"/>
        </a:xfrm>
      </p:grpSpPr>
      <p:sp>
        <p:nvSpPr>
          <p:cNvPr id="33" name="Google Shape;33;p6"/>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6"/>
          <p:cNvSpPr txBox="1"/>
          <p:nvPr>
            <p:ph type="title"/>
          </p:nvPr>
        </p:nvSpPr>
        <p:spPr>
          <a:xfrm>
            <a:off x="311725" y="500925"/>
            <a:ext cx="8520600" cy="623700"/>
          </a:xfrm>
          <a:prstGeom prst="rect">
            <a:avLst/>
          </a:prstGeom>
        </p:spPr>
        <p:txBody>
          <a:bodyPr anchorCtr="0" anchor="t" bIns="91425" lIns="91425" spcFirstLastPara="1" rIns="91425" wrap="square" tIns="91425"/>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5" name="Google Shape;35;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6" name="Shape 36"/>
        <p:cNvGrpSpPr/>
        <p:nvPr/>
      </p:nvGrpSpPr>
      <p:grpSpPr>
        <a:xfrm>
          <a:off x="0" y="0"/>
          <a:ext cx="0" cy="0"/>
          <a:chOff x="0" y="0"/>
          <a:chExt cx="0" cy="0"/>
        </a:xfrm>
      </p:grpSpPr>
      <p:sp>
        <p:nvSpPr>
          <p:cNvPr id="37" name="Google Shape;37;p7"/>
          <p:cNvSpPr/>
          <p:nvPr/>
        </p:nvSpPr>
        <p:spPr>
          <a:xfrm>
            <a:off x="0" y="0"/>
            <a:ext cx="37644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7"/>
          <p:cNvSpPr txBox="1"/>
          <p:nvPr>
            <p:ph type="title"/>
          </p:nvPr>
        </p:nvSpPr>
        <p:spPr>
          <a:xfrm>
            <a:off x="311725" y="500925"/>
            <a:ext cx="3127500" cy="1829100"/>
          </a:xfrm>
          <a:prstGeom prst="rect">
            <a:avLst/>
          </a:prstGeom>
        </p:spPr>
        <p:txBody>
          <a:bodyPr anchorCtr="0" anchor="t" bIns="91425" lIns="91425" spcFirstLastPara="1" rIns="91425" wrap="square" tIns="91425"/>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9" name="Google Shape;39;p7"/>
          <p:cNvSpPr txBox="1"/>
          <p:nvPr>
            <p:ph idx="1" type="body"/>
          </p:nvPr>
        </p:nvSpPr>
        <p:spPr>
          <a:xfrm>
            <a:off x="311700" y="2390650"/>
            <a:ext cx="3127500" cy="2298000"/>
          </a:xfrm>
          <a:prstGeom prst="rect">
            <a:avLst/>
          </a:prstGeom>
        </p:spPr>
        <p:txBody>
          <a:bodyPr anchorCtr="0" anchor="t" bIns="91425" lIns="91425" spcFirstLastPara="1" rIns="91425" wrap="square" tIns="91425"/>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1600"/>
              </a:spcBef>
              <a:spcAft>
                <a:spcPts val="0"/>
              </a:spcAft>
              <a:buClr>
                <a:schemeClr val="accent2"/>
              </a:buClr>
              <a:buSzPts val="1100"/>
              <a:buChar char="○"/>
              <a:defRPr>
                <a:solidFill>
                  <a:schemeClr val="accent2"/>
                </a:solidFill>
              </a:defRPr>
            </a:lvl2pPr>
            <a:lvl3pPr indent="-298450" lvl="2" marL="1371600">
              <a:spcBef>
                <a:spcPts val="1600"/>
              </a:spcBef>
              <a:spcAft>
                <a:spcPts val="0"/>
              </a:spcAft>
              <a:buClr>
                <a:schemeClr val="accent2"/>
              </a:buClr>
              <a:buSzPts val="1100"/>
              <a:buChar char="■"/>
              <a:defRPr>
                <a:solidFill>
                  <a:schemeClr val="accent2"/>
                </a:solidFill>
              </a:defRPr>
            </a:lvl3pPr>
            <a:lvl4pPr indent="-298450" lvl="3" marL="1828800">
              <a:spcBef>
                <a:spcPts val="1600"/>
              </a:spcBef>
              <a:spcAft>
                <a:spcPts val="0"/>
              </a:spcAft>
              <a:buClr>
                <a:schemeClr val="accent2"/>
              </a:buClr>
              <a:buSzPts val="1100"/>
              <a:buChar char="●"/>
              <a:defRPr>
                <a:solidFill>
                  <a:schemeClr val="accent2"/>
                </a:solidFill>
              </a:defRPr>
            </a:lvl4pPr>
            <a:lvl5pPr indent="-298450" lvl="4" marL="2286000">
              <a:spcBef>
                <a:spcPts val="1600"/>
              </a:spcBef>
              <a:spcAft>
                <a:spcPts val="0"/>
              </a:spcAft>
              <a:buClr>
                <a:schemeClr val="accent2"/>
              </a:buClr>
              <a:buSzPts val="1100"/>
              <a:buChar char="○"/>
              <a:defRPr>
                <a:solidFill>
                  <a:schemeClr val="accent2"/>
                </a:solidFill>
              </a:defRPr>
            </a:lvl5pPr>
            <a:lvl6pPr indent="-298450" lvl="5" marL="2743200">
              <a:spcBef>
                <a:spcPts val="1600"/>
              </a:spcBef>
              <a:spcAft>
                <a:spcPts val="0"/>
              </a:spcAft>
              <a:buClr>
                <a:schemeClr val="accent2"/>
              </a:buClr>
              <a:buSzPts val="1100"/>
              <a:buChar char="■"/>
              <a:defRPr>
                <a:solidFill>
                  <a:schemeClr val="accent2"/>
                </a:solidFill>
              </a:defRPr>
            </a:lvl6pPr>
            <a:lvl7pPr indent="-298450" lvl="6" marL="3200400">
              <a:spcBef>
                <a:spcPts val="1600"/>
              </a:spcBef>
              <a:spcAft>
                <a:spcPts val="0"/>
              </a:spcAft>
              <a:buClr>
                <a:schemeClr val="accent2"/>
              </a:buClr>
              <a:buSzPts val="1100"/>
              <a:buChar char="●"/>
              <a:defRPr>
                <a:solidFill>
                  <a:schemeClr val="accent2"/>
                </a:solidFill>
              </a:defRPr>
            </a:lvl7pPr>
            <a:lvl8pPr indent="-298450" lvl="7" marL="3657600">
              <a:spcBef>
                <a:spcPts val="1600"/>
              </a:spcBef>
              <a:spcAft>
                <a:spcPts val="0"/>
              </a:spcAft>
              <a:buClr>
                <a:schemeClr val="accent2"/>
              </a:buClr>
              <a:buSzPts val="1100"/>
              <a:buChar char="○"/>
              <a:defRPr>
                <a:solidFill>
                  <a:schemeClr val="accent2"/>
                </a:solidFill>
              </a:defRPr>
            </a:lvl8pPr>
            <a:lvl9pPr indent="-298450" lvl="8" marL="4114800">
              <a:spcBef>
                <a:spcPts val="1600"/>
              </a:spcBef>
              <a:spcAft>
                <a:spcPts val="1600"/>
              </a:spcAft>
              <a:buClr>
                <a:schemeClr val="accent2"/>
              </a:buClr>
              <a:buSzPts val="1100"/>
              <a:buChar char="■"/>
              <a:defRPr>
                <a:solidFill>
                  <a:schemeClr val="accent2"/>
                </a:solidFill>
              </a:defRPr>
            </a:lvl9pPr>
          </a:lstStyle>
          <a:p/>
        </p:txBody>
      </p:sp>
      <p:sp>
        <p:nvSpPr>
          <p:cNvPr id="40" name="Google Shape;40;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accent3"/>
        </a:solidFill>
      </p:bgPr>
    </p:bg>
    <p:spTree>
      <p:nvGrpSpPr>
        <p:cNvPr id="41" name="Shape 41"/>
        <p:cNvGrpSpPr/>
        <p:nvPr/>
      </p:nvGrpSpPr>
      <p:grpSpPr>
        <a:xfrm>
          <a:off x="0" y="0"/>
          <a:ext cx="0" cy="0"/>
          <a:chOff x="0" y="0"/>
          <a:chExt cx="0" cy="0"/>
        </a:xfrm>
      </p:grpSpPr>
      <p:sp>
        <p:nvSpPr>
          <p:cNvPr id="42" name="Google Shape;42;p8"/>
          <p:cNvSpPr txBox="1"/>
          <p:nvPr>
            <p:ph type="title"/>
          </p:nvPr>
        </p:nvSpPr>
        <p:spPr>
          <a:xfrm>
            <a:off x="311675" y="798600"/>
            <a:ext cx="6247800" cy="3546300"/>
          </a:xfrm>
          <a:prstGeom prst="rect">
            <a:avLst/>
          </a:prstGeom>
        </p:spPr>
        <p:txBody>
          <a:bodyPr anchorCtr="0" anchor="ctr" bIns="91425" lIns="91425" spcFirstLastPara="1" rIns="91425" wrap="square" tIns="91425"/>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43" name="Google Shape;43;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44" name="Shape 44"/>
        <p:cNvGrpSpPr/>
        <p:nvPr/>
      </p:nvGrpSpPr>
      <p:grpSpPr>
        <a:xfrm>
          <a:off x="0" y="0"/>
          <a:ext cx="0" cy="0"/>
          <a:chOff x="0" y="0"/>
          <a:chExt cx="0" cy="0"/>
        </a:xfrm>
      </p:grpSpPr>
      <p:sp>
        <p:nvSpPr>
          <p:cNvPr id="45" name="Google Shape;45;p9"/>
          <p:cNvSpPr/>
          <p:nvPr/>
        </p:nvSpPr>
        <p:spPr>
          <a:xfrm>
            <a:off x="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9"/>
          <p:cNvSpPr txBox="1"/>
          <p:nvPr>
            <p:ph type="title"/>
          </p:nvPr>
        </p:nvSpPr>
        <p:spPr>
          <a:xfrm>
            <a:off x="311300" y="500925"/>
            <a:ext cx="3704400" cy="2049600"/>
          </a:xfrm>
          <a:prstGeom prst="rect">
            <a:avLst/>
          </a:prstGeom>
        </p:spPr>
        <p:txBody>
          <a:bodyPr anchorCtr="0" anchor="t" bIns="91425" lIns="91425" spcFirstLastPara="1" rIns="91425" wrap="square" tIns="91425"/>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47" name="Google Shape;47;p9"/>
          <p:cNvSpPr txBox="1"/>
          <p:nvPr>
            <p:ph idx="1" type="subTitle"/>
          </p:nvPr>
        </p:nvSpPr>
        <p:spPr>
          <a:xfrm>
            <a:off x="304800" y="2626725"/>
            <a:ext cx="3704400" cy="926700"/>
          </a:xfrm>
          <a:prstGeom prst="rect">
            <a:avLst/>
          </a:prstGeom>
        </p:spPr>
        <p:txBody>
          <a:bodyPr anchorCtr="0" anchor="t" bIns="91425" lIns="91425" spcFirstLastPara="1" rIns="91425" wrap="square" tIns="91425"/>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p:txBody>
      </p:sp>
      <p:sp>
        <p:nvSpPr>
          <p:cNvPr id="48" name="Google Shape;48;p9"/>
          <p:cNvSpPr txBox="1"/>
          <p:nvPr>
            <p:ph idx="2" type="body"/>
          </p:nvPr>
        </p:nvSpPr>
        <p:spPr>
          <a:xfrm>
            <a:off x="4879025" y="500925"/>
            <a:ext cx="3954000" cy="4111500"/>
          </a:xfrm>
          <a:prstGeom prst="rect">
            <a:avLst/>
          </a:prstGeom>
        </p:spPr>
        <p:txBody>
          <a:bodyPr anchorCtr="0" anchor="t" bIns="91425" lIns="91425" spcFirstLastPara="1" rIns="91425" wrap="square" tIns="91425"/>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49" name="Google Shape;49;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50" name="Shape 50"/>
        <p:cNvGrpSpPr/>
        <p:nvPr/>
      </p:nvGrpSpPr>
      <p:grpSpPr>
        <a:xfrm>
          <a:off x="0" y="0"/>
          <a:ext cx="0" cy="0"/>
          <a:chOff x="0" y="0"/>
          <a:chExt cx="0" cy="0"/>
        </a:xfrm>
      </p:grpSpPr>
      <p:sp>
        <p:nvSpPr>
          <p:cNvPr id="51" name="Google Shape;51;p10"/>
          <p:cNvSpPr/>
          <p:nvPr/>
        </p:nvSpPr>
        <p:spPr>
          <a:xfrm>
            <a:off x="0" y="4369000"/>
            <a:ext cx="9144000" cy="774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0"/>
          <p:cNvSpPr txBox="1"/>
          <p:nvPr>
            <p:ph idx="1" type="body"/>
          </p:nvPr>
        </p:nvSpPr>
        <p:spPr>
          <a:xfrm>
            <a:off x="311700" y="4521400"/>
            <a:ext cx="7979400" cy="4605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p:txBody>
      </p:sp>
      <p:sp>
        <p:nvSpPr>
          <p:cNvPr id="53" name="Google Shape;5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bg>
      <p:bgPr>
        <a:solidFill>
          <a:schemeClr val="dk1"/>
        </a:solidFill>
      </p:bgPr>
    </p:bg>
    <p:spTree>
      <p:nvGrpSpPr>
        <p:cNvPr id="54" name="Shape 54"/>
        <p:cNvGrpSpPr/>
        <p:nvPr/>
      </p:nvGrpSpPr>
      <p:grpSpPr>
        <a:xfrm>
          <a:off x="0" y="0"/>
          <a:ext cx="0" cy="0"/>
          <a:chOff x="0" y="0"/>
          <a:chExt cx="0" cy="0"/>
        </a:xfrm>
      </p:grpSpPr>
      <p:sp>
        <p:nvSpPr>
          <p:cNvPr id="55" name="Google Shape;55;p11"/>
          <p:cNvSpPr txBox="1"/>
          <p:nvPr>
            <p:ph hasCustomPrompt="1" type="title"/>
          </p:nvPr>
        </p:nvSpPr>
        <p:spPr>
          <a:xfrm>
            <a:off x="311750" y="831175"/>
            <a:ext cx="5334900" cy="1244700"/>
          </a:xfrm>
          <a:prstGeom prst="rect">
            <a:avLst/>
          </a:prstGeom>
        </p:spPr>
        <p:txBody>
          <a:bodyPr anchorCtr="0" anchor="b" bIns="91425" lIns="91425" spcFirstLastPara="1" rIns="91425" wrap="square" tIns="91425"/>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56" name="Google Shape;56;p11"/>
          <p:cNvSpPr txBox="1"/>
          <p:nvPr>
            <p:ph idx="1" type="body"/>
          </p:nvPr>
        </p:nvSpPr>
        <p:spPr>
          <a:xfrm>
            <a:off x="311700" y="2121425"/>
            <a:ext cx="5334900" cy="942600"/>
          </a:xfrm>
          <a:prstGeom prst="rect">
            <a:avLst/>
          </a:prstGeom>
        </p:spPr>
        <p:txBody>
          <a:bodyPr anchorCtr="0" anchor="t" bIns="91425" lIns="91425" spcFirstLastPara="1" rIns="91425" wrap="square" tIns="91425"/>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1600"/>
              </a:spcBef>
              <a:spcAft>
                <a:spcPts val="0"/>
              </a:spcAft>
              <a:buClr>
                <a:schemeClr val="accent2"/>
              </a:buClr>
              <a:buSzPts val="1100"/>
              <a:buChar char="○"/>
              <a:defRPr>
                <a:solidFill>
                  <a:schemeClr val="accent2"/>
                </a:solidFill>
              </a:defRPr>
            </a:lvl2pPr>
            <a:lvl3pPr indent="-298450" lvl="2" marL="1371600">
              <a:spcBef>
                <a:spcPts val="1600"/>
              </a:spcBef>
              <a:spcAft>
                <a:spcPts val="0"/>
              </a:spcAft>
              <a:buClr>
                <a:schemeClr val="accent2"/>
              </a:buClr>
              <a:buSzPts val="1100"/>
              <a:buChar char="■"/>
              <a:defRPr>
                <a:solidFill>
                  <a:schemeClr val="accent2"/>
                </a:solidFill>
              </a:defRPr>
            </a:lvl3pPr>
            <a:lvl4pPr indent="-298450" lvl="3" marL="1828800">
              <a:spcBef>
                <a:spcPts val="1600"/>
              </a:spcBef>
              <a:spcAft>
                <a:spcPts val="0"/>
              </a:spcAft>
              <a:buClr>
                <a:schemeClr val="accent2"/>
              </a:buClr>
              <a:buSzPts val="1100"/>
              <a:buChar char="●"/>
              <a:defRPr>
                <a:solidFill>
                  <a:schemeClr val="accent2"/>
                </a:solidFill>
              </a:defRPr>
            </a:lvl4pPr>
            <a:lvl5pPr indent="-298450" lvl="4" marL="2286000">
              <a:spcBef>
                <a:spcPts val="1600"/>
              </a:spcBef>
              <a:spcAft>
                <a:spcPts val="0"/>
              </a:spcAft>
              <a:buClr>
                <a:schemeClr val="accent2"/>
              </a:buClr>
              <a:buSzPts val="1100"/>
              <a:buChar char="○"/>
              <a:defRPr>
                <a:solidFill>
                  <a:schemeClr val="accent2"/>
                </a:solidFill>
              </a:defRPr>
            </a:lvl5pPr>
            <a:lvl6pPr indent="-298450" lvl="5" marL="2743200">
              <a:spcBef>
                <a:spcPts val="1600"/>
              </a:spcBef>
              <a:spcAft>
                <a:spcPts val="0"/>
              </a:spcAft>
              <a:buClr>
                <a:schemeClr val="accent2"/>
              </a:buClr>
              <a:buSzPts val="1100"/>
              <a:buChar char="■"/>
              <a:defRPr>
                <a:solidFill>
                  <a:schemeClr val="accent2"/>
                </a:solidFill>
              </a:defRPr>
            </a:lvl6pPr>
            <a:lvl7pPr indent="-298450" lvl="6" marL="3200400">
              <a:spcBef>
                <a:spcPts val="1600"/>
              </a:spcBef>
              <a:spcAft>
                <a:spcPts val="0"/>
              </a:spcAft>
              <a:buClr>
                <a:schemeClr val="accent2"/>
              </a:buClr>
              <a:buSzPts val="1100"/>
              <a:buChar char="●"/>
              <a:defRPr>
                <a:solidFill>
                  <a:schemeClr val="accent2"/>
                </a:solidFill>
              </a:defRPr>
            </a:lvl7pPr>
            <a:lvl8pPr indent="-298450" lvl="7" marL="3657600">
              <a:spcBef>
                <a:spcPts val="1600"/>
              </a:spcBef>
              <a:spcAft>
                <a:spcPts val="0"/>
              </a:spcAft>
              <a:buClr>
                <a:schemeClr val="accent2"/>
              </a:buClr>
              <a:buSzPts val="1100"/>
              <a:buChar char="○"/>
              <a:defRPr>
                <a:solidFill>
                  <a:schemeClr val="accent2"/>
                </a:solidFill>
              </a:defRPr>
            </a:lvl8pPr>
            <a:lvl9pPr indent="-298450" lvl="8" marL="4114800">
              <a:spcBef>
                <a:spcPts val="1600"/>
              </a:spcBef>
              <a:spcAft>
                <a:spcPts val="1600"/>
              </a:spcAft>
              <a:buClr>
                <a:schemeClr val="accent2"/>
              </a:buClr>
              <a:buSzPts val="1100"/>
              <a:buChar char="■"/>
              <a:defRPr>
                <a:solidFill>
                  <a:schemeClr val="accent2"/>
                </a:solidFill>
              </a:defRPr>
            </a:lvl9pPr>
          </a:lstStyle>
          <a:p/>
        </p:txBody>
      </p:sp>
      <p:sp>
        <p:nvSpPr>
          <p:cNvPr id="57" name="Google Shape;5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8" name="Shape 58"/>
        <p:cNvGrpSpPr/>
        <p:nvPr/>
      </p:nvGrpSpPr>
      <p:grpSpPr>
        <a:xfrm>
          <a:off x="0" y="0"/>
          <a:ext cx="0" cy="0"/>
          <a:chOff x="0" y="0"/>
          <a:chExt cx="0" cy="0"/>
        </a:xfrm>
      </p:grpSpPr>
      <p:sp>
        <p:nvSpPr>
          <p:cNvPr id="59" name="Google Shape;5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lor_Title and Content">
  <p:cSld name="Color_Title and Content">
    <p:spTree>
      <p:nvGrpSpPr>
        <p:cNvPr id="60" name="Shape 60"/>
        <p:cNvGrpSpPr/>
        <p:nvPr/>
      </p:nvGrpSpPr>
      <p:grpSpPr>
        <a:xfrm>
          <a:off x="0" y="0"/>
          <a:ext cx="0" cy="0"/>
          <a:chOff x="0" y="0"/>
          <a:chExt cx="0" cy="0"/>
        </a:xfrm>
      </p:grpSpPr>
      <p:sp>
        <p:nvSpPr>
          <p:cNvPr id="61" name="Google Shape;61;p13"/>
          <p:cNvSpPr txBox="1"/>
          <p:nvPr>
            <p:ph type="title"/>
          </p:nvPr>
        </p:nvSpPr>
        <p:spPr>
          <a:xfrm>
            <a:off x="914400" y="171450"/>
            <a:ext cx="7315200" cy="802500"/>
          </a:xfrm>
          <a:prstGeom prst="rect">
            <a:avLst/>
          </a:prstGeom>
          <a:noFill/>
          <a:ln>
            <a:noFill/>
          </a:ln>
        </p:spPr>
        <p:txBody>
          <a:bodyPr anchorCtr="0" anchor="ctr" bIns="45700" lIns="91425" spcFirstLastPara="1" rIns="91425" wrap="square" tIns="45700"/>
          <a:lstStyle>
            <a:lvl1pPr lvl="0" marR="0" rtl="0" algn="ctr">
              <a:spcBef>
                <a:spcPts val="0"/>
              </a:spcBef>
              <a:spcAft>
                <a:spcPts val="0"/>
              </a:spcAft>
              <a:buClr>
                <a:schemeClr val="lt2"/>
              </a:buClr>
              <a:buSzPts val="3600"/>
              <a:buFont typeface="Calibri"/>
              <a:buNone/>
              <a:defRPr b="0" i="0" sz="3600" u="none" cap="none" strike="noStrike">
                <a:solidFill>
                  <a:schemeClr val="lt2"/>
                </a:solidFill>
                <a:latin typeface="Calibri"/>
                <a:ea typeface="Calibri"/>
                <a:cs typeface="Calibri"/>
                <a:sym typeface="Calibri"/>
              </a:defRPr>
            </a:lvl1pPr>
            <a:lvl2pPr lvl="1" rtl="0">
              <a:spcBef>
                <a:spcPts val="0"/>
              </a:spcBef>
              <a:spcAft>
                <a:spcPts val="0"/>
              </a:spcAft>
              <a:buSzPts val="2800"/>
              <a:buNone/>
              <a:defRPr sz="1800"/>
            </a:lvl2pPr>
            <a:lvl3pPr lvl="2" rtl="0">
              <a:spcBef>
                <a:spcPts val="0"/>
              </a:spcBef>
              <a:spcAft>
                <a:spcPts val="0"/>
              </a:spcAft>
              <a:buSzPts val="2800"/>
              <a:buNone/>
              <a:defRPr sz="1800"/>
            </a:lvl3pPr>
            <a:lvl4pPr lvl="3" rtl="0">
              <a:spcBef>
                <a:spcPts val="0"/>
              </a:spcBef>
              <a:spcAft>
                <a:spcPts val="0"/>
              </a:spcAft>
              <a:buSzPts val="2800"/>
              <a:buNone/>
              <a:defRPr sz="1800"/>
            </a:lvl4pPr>
            <a:lvl5pPr lvl="4" rtl="0">
              <a:spcBef>
                <a:spcPts val="0"/>
              </a:spcBef>
              <a:spcAft>
                <a:spcPts val="0"/>
              </a:spcAft>
              <a:buSzPts val="2800"/>
              <a:buNone/>
              <a:defRPr sz="1800"/>
            </a:lvl5pPr>
            <a:lvl6pPr lvl="5" rtl="0">
              <a:spcBef>
                <a:spcPts val="0"/>
              </a:spcBef>
              <a:spcAft>
                <a:spcPts val="0"/>
              </a:spcAft>
              <a:buSzPts val="2800"/>
              <a:buNone/>
              <a:defRPr sz="1800"/>
            </a:lvl6pPr>
            <a:lvl7pPr lvl="6" rtl="0">
              <a:spcBef>
                <a:spcPts val="0"/>
              </a:spcBef>
              <a:spcAft>
                <a:spcPts val="0"/>
              </a:spcAft>
              <a:buSzPts val="2800"/>
              <a:buNone/>
              <a:defRPr sz="1800"/>
            </a:lvl7pPr>
            <a:lvl8pPr lvl="7" rtl="0">
              <a:spcBef>
                <a:spcPts val="0"/>
              </a:spcBef>
              <a:spcAft>
                <a:spcPts val="0"/>
              </a:spcAft>
              <a:buSzPts val="2800"/>
              <a:buNone/>
              <a:defRPr sz="1800"/>
            </a:lvl8pPr>
            <a:lvl9pPr lvl="8" rtl="0">
              <a:spcBef>
                <a:spcPts val="0"/>
              </a:spcBef>
              <a:spcAft>
                <a:spcPts val="0"/>
              </a:spcAft>
              <a:buSzPts val="2800"/>
              <a:buNone/>
              <a:defRPr sz="1800"/>
            </a:lvl9pPr>
          </a:lstStyle>
          <a:p/>
        </p:txBody>
      </p:sp>
      <p:sp>
        <p:nvSpPr>
          <p:cNvPr id="62" name="Google Shape;62;p13"/>
          <p:cNvSpPr txBox="1"/>
          <p:nvPr>
            <p:ph idx="1" type="body"/>
          </p:nvPr>
        </p:nvSpPr>
        <p:spPr>
          <a:xfrm>
            <a:off x="457200" y="1200149"/>
            <a:ext cx="8229600" cy="3714900"/>
          </a:xfrm>
          <a:prstGeom prst="rect">
            <a:avLst/>
          </a:prstGeom>
          <a:noFill/>
          <a:ln>
            <a:noFill/>
          </a:ln>
        </p:spPr>
        <p:txBody>
          <a:bodyPr anchorCtr="0" anchor="t" bIns="45700" lIns="91425" spcFirstLastPara="1" rIns="91425" wrap="square" tIns="45700"/>
          <a:lstStyle>
            <a:lvl1pPr indent="-228600" lvl="0" marL="457200" marR="0" rtl="0" algn="l">
              <a:spcBef>
                <a:spcPts val="24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indent="-381000" lvl="1" marL="914400" marR="0" rtl="0" algn="l">
              <a:spcBef>
                <a:spcPts val="16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16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16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55600" lvl="5" marL="2743200" marR="0" rtl="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1600"/>
              </a:spcBef>
              <a:spcAft>
                <a:spcPts val="160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3" name="Google Shape;63;p13"/>
          <p:cNvSpPr txBox="1"/>
          <p:nvPr>
            <p:ph idx="2" type="body"/>
          </p:nvPr>
        </p:nvSpPr>
        <p:spPr>
          <a:xfrm>
            <a:off x="5867400" y="5029200"/>
            <a:ext cx="3276600" cy="114300"/>
          </a:xfrm>
          <a:prstGeom prst="rect">
            <a:avLst/>
          </a:prstGeom>
          <a:noFill/>
          <a:ln>
            <a:noFill/>
          </a:ln>
        </p:spPr>
        <p:txBody>
          <a:bodyPr anchorCtr="0" anchor="ctr" bIns="45700" lIns="91425" spcFirstLastPara="1" rIns="91425" wrap="square" tIns="45700"/>
          <a:lstStyle>
            <a:lvl1pPr indent="-228600" lvl="0" marL="457200" marR="0" rtl="0" algn="r">
              <a:spcBef>
                <a:spcPts val="160"/>
              </a:spcBef>
              <a:spcAft>
                <a:spcPts val="0"/>
              </a:spcAft>
              <a:buClr>
                <a:schemeClr val="lt1"/>
              </a:buClr>
              <a:buSzPts val="800"/>
              <a:buFont typeface="Arial"/>
              <a:buNone/>
              <a:defRPr b="0" i="0" sz="800" u="none" cap="none" strike="noStrike">
                <a:solidFill>
                  <a:schemeClr val="lt1"/>
                </a:solidFill>
                <a:latin typeface="Calibri"/>
                <a:ea typeface="Calibri"/>
                <a:cs typeface="Calibri"/>
                <a:sym typeface="Calibri"/>
              </a:defRPr>
            </a:lvl1pPr>
            <a:lvl2pPr indent="-228600" lvl="1" marL="914400" marR="0" rtl="0" algn="l">
              <a:spcBef>
                <a:spcPts val="1600"/>
              </a:spcBef>
              <a:spcAft>
                <a:spcPts val="0"/>
              </a:spcAft>
              <a:buClr>
                <a:schemeClr val="lt1"/>
              </a:buClr>
              <a:buSzPts val="1100"/>
              <a:buFont typeface="Arial"/>
              <a:buNone/>
              <a:defRPr b="0" i="0" sz="1100" u="none" cap="none" strike="noStrike">
                <a:solidFill>
                  <a:schemeClr val="lt1"/>
                </a:solidFill>
                <a:latin typeface="Calibri"/>
                <a:ea typeface="Calibri"/>
                <a:cs typeface="Calibri"/>
                <a:sym typeface="Calibri"/>
              </a:defRPr>
            </a:lvl2pPr>
            <a:lvl3pPr indent="-228600" lvl="2" marL="1371600" marR="0" rtl="0" algn="l">
              <a:spcBef>
                <a:spcPts val="1600"/>
              </a:spcBef>
              <a:spcAft>
                <a:spcPts val="0"/>
              </a:spcAft>
              <a:buClr>
                <a:schemeClr val="lt1"/>
              </a:buClr>
              <a:buSzPts val="1050"/>
              <a:buFont typeface="Arial"/>
              <a:buNone/>
              <a:defRPr b="0" i="0" sz="1050" u="none" cap="none" strike="noStrike">
                <a:solidFill>
                  <a:schemeClr val="lt1"/>
                </a:solidFill>
                <a:latin typeface="Calibri"/>
                <a:ea typeface="Calibri"/>
                <a:cs typeface="Calibri"/>
                <a:sym typeface="Calibri"/>
              </a:defRPr>
            </a:lvl3pPr>
            <a:lvl4pPr indent="-228600" lvl="3" marL="1828800" marR="0" rtl="0" algn="l">
              <a:spcBef>
                <a:spcPts val="1600"/>
              </a:spcBef>
              <a:spcAft>
                <a:spcPts val="0"/>
              </a:spcAft>
              <a:buClr>
                <a:schemeClr val="lt1"/>
              </a:buClr>
              <a:buSzPts val="1000"/>
              <a:buFont typeface="Arial"/>
              <a:buNone/>
              <a:defRPr b="0" i="0" sz="1000" u="none" cap="none" strike="noStrike">
                <a:solidFill>
                  <a:schemeClr val="lt1"/>
                </a:solidFill>
                <a:latin typeface="Calibri"/>
                <a:ea typeface="Calibri"/>
                <a:cs typeface="Calibri"/>
                <a:sym typeface="Calibri"/>
              </a:defRPr>
            </a:lvl4pPr>
            <a:lvl5pPr indent="-228600" lvl="4" marL="2286000" marR="0" rtl="0" algn="l">
              <a:spcBef>
                <a:spcPts val="1600"/>
              </a:spcBef>
              <a:spcAft>
                <a:spcPts val="0"/>
              </a:spcAft>
              <a:buClr>
                <a:schemeClr val="lt1"/>
              </a:buClr>
              <a:buSzPts val="1000"/>
              <a:buFont typeface="Arial"/>
              <a:buNone/>
              <a:defRPr b="0" i="0" sz="1000" u="none" cap="none" strike="noStrike">
                <a:solidFill>
                  <a:schemeClr val="lt1"/>
                </a:solidFill>
                <a:latin typeface="Calibri"/>
                <a:ea typeface="Calibri"/>
                <a:cs typeface="Calibri"/>
                <a:sym typeface="Calibri"/>
              </a:defRPr>
            </a:lvl5pPr>
            <a:lvl6pPr indent="-355600" lvl="5" marL="2743200" marR="0" rtl="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1600"/>
              </a:spcBef>
              <a:spcAft>
                <a:spcPts val="160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extLst>
    <p:ext uri="{DCECCB84-F9BA-43D5-87BE-67443E8EF086}">
      <p15:sldGuideLst>
        <p15:guide id="1" orient="horz" pos="1620">
          <p15:clr>
            <a:srgbClr val="FBAE40"/>
          </p15:clr>
        </p15:guide>
        <p15:guide id="2" pos="528">
          <p15:clr>
            <a:srgbClr val="FBAE40"/>
          </p15:clr>
        </p15:guide>
        <p15:guide id="3" pos="513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PECIAL image and content with Caption and Jump to Long Descrip">
  <p:cSld name="SPECIAL image and content with Caption and Jump to Long Descrip">
    <p:spTree>
      <p:nvGrpSpPr>
        <p:cNvPr id="64" name="Shape 64"/>
        <p:cNvGrpSpPr/>
        <p:nvPr/>
      </p:nvGrpSpPr>
      <p:grpSpPr>
        <a:xfrm>
          <a:off x="0" y="0"/>
          <a:ext cx="0" cy="0"/>
          <a:chOff x="0" y="0"/>
          <a:chExt cx="0" cy="0"/>
        </a:xfrm>
      </p:grpSpPr>
      <p:sp>
        <p:nvSpPr>
          <p:cNvPr id="65" name="Google Shape;65;p14"/>
          <p:cNvSpPr txBox="1"/>
          <p:nvPr>
            <p:ph type="title"/>
          </p:nvPr>
        </p:nvSpPr>
        <p:spPr>
          <a:xfrm>
            <a:off x="1828800" y="3939778"/>
            <a:ext cx="5486400" cy="425100"/>
          </a:xfrm>
          <a:prstGeom prst="rect">
            <a:avLst/>
          </a:prstGeom>
          <a:noFill/>
          <a:ln>
            <a:noFill/>
          </a:ln>
        </p:spPr>
        <p:txBody>
          <a:bodyPr anchorCtr="0" anchor="b" bIns="45700" lIns="91425" spcFirstLastPara="1" rIns="91425" wrap="square" tIns="45700"/>
          <a:lstStyle>
            <a:lvl1pPr lvl="0" marR="0" rtl="0" algn="l">
              <a:spcBef>
                <a:spcPts val="0"/>
              </a:spcBef>
              <a:spcAft>
                <a:spcPts val="0"/>
              </a:spcAft>
              <a:buClr>
                <a:schemeClr val="lt2"/>
              </a:buClr>
              <a:buSzPts val="2400"/>
              <a:buFont typeface="Calibri"/>
              <a:buNone/>
              <a:defRPr b="1" i="0" sz="2400" u="none" cap="none" strike="noStrike">
                <a:solidFill>
                  <a:schemeClr val="lt2"/>
                </a:solidFill>
                <a:latin typeface="Calibri"/>
                <a:ea typeface="Calibri"/>
                <a:cs typeface="Calibri"/>
                <a:sym typeface="Calibri"/>
              </a:defRPr>
            </a:lvl1pPr>
            <a:lvl2pPr lvl="1" rtl="0">
              <a:spcBef>
                <a:spcPts val="0"/>
              </a:spcBef>
              <a:spcAft>
                <a:spcPts val="0"/>
              </a:spcAft>
              <a:buSzPts val="2800"/>
              <a:buNone/>
              <a:defRPr sz="1800"/>
            </a:lvl2pPr>
            <a:lvl3pPr lvl="2" rtl="0">
              <a:spcBef>
                <a:spcPts val="0"/>
              </a:spcBef>
              <a:spcAft>
                <a:spcPts val="0"/>
              </a:spcAft>
              <a:buSzPts val="2800"/>
              <a:buNone/>
              <a:defRPr sz="1800"/>
            </a:lvl3pPr>
            <a:lvl4pPr lvl="3" rtl="0">
              <a:spcBef>
                <a:spcPts val="0"/>
              </a:spcBef>
              <a:spcAft>
                <a:spcPts val="0"/>
              </a:spcAft>
              <a:buSzPts val="2800"/>
              <a:buNone/>
              <a:defRPr sz="1800"/>
            </a:lvl4pPr>
            <a:lvl5pPr lvl="4" rtl="0">
              <a:spcBef>
                <a:spcPts val="0"/>
              </a:spcBef>
              <a:spcAft>
                <a:spcPts val="0"/>
              </a:spcAft>
              <a:buSzPts val="2800"/>
              <a:buNone/>
              <a:defRPr sz="1800"/>
            </a:lvl5pPr>
            <a:lvl6pPr lvl="5" rtl="0">
              <a:spcBef>
                <a:spcPts val="0"/>
              </a:spcBef>
              <a:spcAft>
                <a:spcPts val="0"/>
              </a:spcAft>
              <a:buSzPts val="2800"/>
              <a:buNone/>
              <a:defRPr sz="1800"/>
            </a:lvl6pPr>
            <a:lvl7pPr lvl="6" rtl="0">
              <a:spcBef>
                <a:spcPts val="0"/>
              </a:spcBef>
              <a:spcAft>
                <a:spcPts val="0"/>
              </a:spcAft>
              <a:buSzPts val="2800"/>
              <a:buNone/>
              <a:defRPr sz="1800"/>
            </a:lvl7pPr>
            <a:lvl8pPr lvl="7" rtl="0">
              <a:spcBef>
                <a:spcPts val="0"/>
              </a:spcBef>
              <a:spcAft>
                <a:spcPts val="0"/>
              </a:spcAft>
              <a:buSzPts val="2800"/>
              <a:buNone/>
              <a:defRPr sz="1800"/>
            </a:lvl8pPr>
            <a:lvl9pPr lvl="8" rtl="0">
              <a:spcBef>
                <a:spcPts val="0"/>
              </a:spcBef>
              <a:spcAft>
                <a:spcPts val="0"/>
              </a:spcAft>
              <a:buSzPts val="2800"/>
              <a:buNone/>
              <a:defRPr sz="1800"/>
            </a:lvl9pPr>
          </a:lstStyle>
          <a:p/>
        </p:txBody>
      </p:sp>
      <p:sp>
        <p:nvSpPr>
          <p:cNvPr id="66" name="Google Shape;66;p14"/>
          <p:cNvSpPr txBox="1"/>
          <p:nvPr>
            <p:ph idx="1" type="body"/>
          </p:nvPr>
        </p:nvSpPr>
        <p:spPr>
          <a:xfrm>
            <a:off x="1828800" y="4421981"/>
            <a:ext cx="5486400" cy="457200"/>
          </a:xfrm>
          <a:prstGeom prst="rect">
            <a:avLst/>
          </a:prstGeom>
          <a:noFill/>
          <a:ln>
            <a:noFill/>
          </a:ln>
        </p:spPr>
        <p:txBody>
          <a:bodyPr anchorCtr="0" anchor="t" bIns="45700" lIns="91425" spcFirstLastPara="1" rIns="91425" wrap="square" tIns="45700"/>
          <a:lstStyle>
            <a:lvl1pPr indent="-228600" lvl="0" marL="457200" marR="0" rtl="0" algn="l">
              <a:spcBef>
                <a:spcPts val="28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16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16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60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60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60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60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60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600"/>
              </a:spcBef>
              <a:spcAft>
                <a:spcPts val="160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67" name="Google Shape;67;p14"/>
          <p:cNvSpPr txBox="1"/>
          <p:nvPr>
            <p:ph idx="2" type="body"/>
          </p:nvPr>
        </p:nvSpPr>
        <p:spPr>
          <a:xfrm>
            <a:off x="6096000" y="5008810"/>
            <a:ext cx="3048000" cy="134700"/>
          </a:xfrm>
          <a:prstGeom prst="rect">
            <a:avLst/>
          </a:prstGeom>
          <a:noFill/>
          <a:ln>
            <a:noFill/>
          </a:ln>
        </p:spPr>
        <p:txBody>
          <a:bodyPr anchorCtr="0" anchor="t" bIns="45700" lIns="91425" spcFirstLastPara="1" rIns="91425" wrap="square" tIns="45700"/>
          <a:lstStyle>
            <a:lvl1pPr indent="-228600" lvl="0" marL="457200" marR="0" rtl="0" algn="r">
              <a:spcBef>
                <a:spcPts val="160"/>
              </a:spcBef>
              <a:spcAft>
                <a:spcPts val="0"/>
              </a:spcAft>
              <a:buClr>
                <a:schemeClr val="lt1"/>
              </a:buClr>
              <a:buSzPts val="800"/>
              <a:buFont typeface="Arial"/>
              <a:buNone/>
              <a:defRPr b="0" i="0" sz="800" u="none" cap="none" strike="noStrike">
                <a:solidFill>
                  <a:schemeClr val="lt1"/>
                </a:solidFill>
                <a:latin typeface="Calibri"/>
                <a:ea typeface="Calibri"/>
                <a:cs typeface="Calibri"/>
                <a:sym typeface="Calibri"/>
              </a:defRPr>
            </a:lvl1pPr>
            <a:lvl2pPr indent="-406400" lvl="1" marL="914400" marR="0" rtl="0" algn="l">
              <a:spcBef>
                <a:spcPts val="1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16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1600"/>
              </a:spcBef>
              <a:spcAft>
                <a:spcPts val="160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8" name="Google Shape;68;p14"/>
          <p:cNvSpPr txBox="1"/>
          <p:nvPr>
            <p:ph idx="3" type="body"/>
          </p:nvPr>
        </p:nvSpPr>
        <p:spPr>
          <a:xfrm>
            <a:off x="3200400" y="4879181"/>
            <a:ext cx="2743200" cy="129600"/>
          </a:xfrm>
          <a:prstGeom prst="rect">
            <a:avLst/>
          </a:prstGeom>
          <a:noFill/>
          <a:ln>
            <a:noFill/>
          </a:ln>
        </p:spPr>
        <p:txBody>
          <a:bodyPr anchorCtr="0" anchor="t" bIns="45700" lIns="91425" spcFirstLastPara="1" rIns="91425" wrap="square" tIns="45700"/>
          <a:lstStyle>
            <a:lvl1pPr indent="-228600" lvl="0" marL="457200" marR="0" rtl="0" algn="ctr">
              <a:spcBef>
                <a:spcPts val="160"/>
              </a:spcBef>
              <a:spcAft>
                <a:spcPts val="0"/>
              </a:spcAft>
              <a:buClr>
                <a:schemeClr val="dk1"/>
              </a:buClr>
              <a:buSzPts val="800"/>
              <a:buFont typeface="Arial"/>
              <a:buNone/>
              <a:defRPr b="0" i="0" sz="800" u="none" cap="none" strike="noStrike">
                <a:solidFill>
                  <a:schemeClr val="dk1"/>
                </a:solidFill>
                <a:latin typeface="Calibri"/>
                <a:ea typeface="Calibri"/>
                <a:cs typeface="Calibri"/>
                <a:sym typeface="Calibri"/>
              </a:defRPr>
            </a:lvl1pPr>
            <a:lvl2pPr indent="-406400" lvl="1" marL="914400" marR="0" rtl="0" algn="l">
              <a:spcBef>
                <a:spcPts val="1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16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1600"/>
              </a:spcBef>
              <a:spcAft>
                <a:spcPts val="160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9" name="Google Shape;69;p14"/>
          <p:cNvSpPr txBox="1"/>
          <p:nvPr>
            <p:ph idx="4" type="body"/>
          </p:nvPr>
        </p:nvSpPr>
        <p:spPr>
          <a:xfrm>
            <a:off x="1028700" y="2067636"/>
            <a:ext cx="7086600" cy="1812600"/>
          </a:xfrm>
          <a:prstGeom prst="rect">
            <a:avLst/>
          </a:prstGeom>
          <a:noFill/>
          <a:ln>
            <a:noFill/>
          </a:ln>
        </p:spPr>
        <p:txBody>
          <a:bodyPr anchorCtr="0" anchor="t" bIns="45700" lIns="91425" spcFirstLastPara="1" rIns="91425" wrap="square" tIns="45700"/>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16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16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16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1600"/>
              </a:spcBef>
              <a:spcAft>
                <a:spcPts val="160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70" name="Google Shape;70;p14"/>
          <p:cNvSpPr/>
          <p:nvPr>
            <p:ph idx="5" type="pic"/>
          </p:nvPr>
        </p:nvSpPr>
        <p:spPr>
          <a:xfrm>
            <a:off x="1028700" y="296466"/>
            <a:ext cx="7086600" cy="1771800"/>
          </a:xfrm>
          <a:prstGeom prst="rect">
            <a:avLst/>
          </a:prstGeom>
          <a:noFill/>
          <a:ln>
            <a:noFill/>
          </a:ln>
        </p:spPr>
        <p:txBody>
          <a:bodyPr anchorCtr="0" anchor="t" bIns="45700" lIns="91425" spcFirstLastPara="1" rIns="91425" wrap="square" tIns="45700"/>
          <a:lstStyle>
            <a:lvl1pPr lvl="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paradig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11150" lvl="0" marL="45720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indent="-298450" lvl="1" marL="9144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indent="-298450" lvl="2" marL="13716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indent="-298450" lvl="3" marL="18288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indent="-298450" lvl="4" marL="22860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indent="-298450" lvl="5" marL="27432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indent="-298450" lvl="6" marL="32004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indent="-298450" lvl="7" marL="365760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indent="-298450" lvl="8" marL="4114800">
              <a:lnSpc>
                <a:spcPct val="115000"/>
              </a:lnSpc>
              <a:spcBef>
                <a:spcPts val="1600"/>
              </a:spcBef>
              <a:spcAft>
                <a:spcPts val="1600"/>
              </a:spcAft>
              <a:buClr>
                <a:schemeClr val="dk2"/>
              </a:buClr>
              <a:buSzPts val="1100"/>
              <a:buFont typeface="Roboto"/>
              <a:buChar char="■"/>
              <a:defRPr sz="1100">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hyperlink" Target="http://www.youtube.com/watch?v=uH9bGgEGO3I" TargetMode="External"/><Relationship Id="rId4" Type="http://schemas.openxmlformats.org/officeDocument/2006/relationships/image" Target="../media/image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hyperlink" Target="http://www.youtube.com/watch?v=hx8Yqo9LZ9w" TargetMode="External"/><Relationship Id="rId4" Type="http://schemas.openxmlformats.org/officeDocument/2006/relationships/image" Target="../media/image1.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2.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4.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 Id="rId3" Type="http://schemas.openxmlformats.org/officeDocument/2006/relationships/hyperlink" Target="https://docs.google.com/document/d/1U5Q4W_vlH2caLHJvmn24Z0kzTHHZgtUUmWMsag2wPI0/edit?usp=sharing"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4" name="Shape 74"/>
        <p:cNvGrpSpPr/>
        <p:nvPr/>
      </p:nvGrpSpPr>
      <p:grpSpPr>
        <a:xfrm>
          <a:off x="0" y="0"/>
          <a:ext cx="0" cy="0"/>
          <a:chOff x="0" y="0"/>
          <a:chExt cx="0" cy="0"/>
        </a:xfrm>
      </p:grpSpPr>
      <p:sp>
        <p:nvSpPr>
          <p:cNvPr id="75" name="Google Shape;75;p15"/>
          <p:cNvSpPr txBox="1"/>
          <p:nvPr>
            <p:ph type="ctrTitle"/>
          </p:nvPr>
        </p:nvSpPr>
        <p:spPr>
          <a:xfrm>
            <a:off x="311700" y="539725"/>
            <a:ext cx="8520600" cy="128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EARLY CHILDHOOD</a:t>
            </a:r>
            <a:endParaRPr/>
          </a:p>
        </p:txBody>
      </p:sp>
      <p:sp>
        <p:nvSpPr>
          <p:cNvPr id="76" name="Google Shape;76;p15"/>
          <p:cNvSpPr txBox="1"/>
          <p:nvPr>
            <p:ph idx="1" type="subTitle"/>
          </p:nvPr>
        </p:nvSpPr>
        <p:spPr>
          <a:xfrm>
            <a:off x="311700" y="1878560"/>
            <a:ext cx="4242600" cy="73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Socioemotional Development</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 name="Shape 81"/>
        <p:cNvGrpSpPr/>
        <p:nvPr/>
      </p:nvGrpSpPr>
      <p:grpSpPr>
        <a:xfrm>
          <a:off x="0" y="0"/>
          <a:ext cx="0" cy="0"/>
          <a:chOff x="0" y="0"/>
          <a:chExt cx="0" cy="0"/>
        </a:xfrm>
      </p:grpSpPr>
      <p:sp>
        <p:nvSpPr>
          <p:cNvPr id="82" name="Google Shape;82;p16"/>
          <p:cNvSpPr txBox="1"/>
          <p:nvPr>
            <p:ph type="title"/>
          </p:nvPr>
        </p:nvSpPr>
        <p:spPr>
          <a:xfrm>
            <a:off x="914400" y="171450"/>
            <a:ext cx="7315200" cy="8023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Young Children’s Emotional and Personality Development </a:t>
            </a:r>
            <a:endParaRPr/>
          </a:p>
        </p:txBody>
      </p:sp>
      <p:sp>
        <p:nvSpPr>
          <p:cNvPr id="83" name="Google Shape;83;p16"/>
          <p:cNvSpPr txBox="1"/>
          <p:nvPr>
            <p:ph idx="1" type="body"/>
          </p:nvPr>
        </p:nvSpPr>
        <p:spPr>
          <a:xfrm>
            <a:off x="155200" y="1200150"/>
            <a:ext cx="8988900" cy="3714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800"/>
              <a:buFont typeface="Arial"/>
              <a:buNone/>
            </a:pPr>
            <a:r>
              <a:rPr b="0" i="0" lang="en" sz="2400" u="none" cap="none" strike="noStrike">
                <a:solidFill>
                  <a:schemeClr val="dk1"/>
                </a:solidFill>
                <a:latin typeface="Calibri"/>
                <a:ea typeface="Calibri"/>
                <a:cs typeface="Calibri"/>
                <a:sym typeface="Calibri"/>
              </a:rPr>
              <a:t>At 2 years, children make progress in recognizing and understanding the self</a:t>
            </a:r>
            <a:endParaRPr sz="2400"/>
          </a:p>
          <a:p>
            <a:pPr indent="-247650" lvl="1" marL="285750" marR="0" rtl="0" algn="l">
              <a:spcBef>
                <a:spcPts val="480"/>
              </a:spcBef>
              <a:spcAft>
                <a:spcPts val="0"/>
              </a:spcAft>
              <a:buClr>
                <a:schemeClr val="dk1"/>
              </a:buClr>
              <a:buSzPts val="1800"/>
              <a:buFont typeface="Arial"/>
              <a:buChar char="•"/>
            </a:pPr>
            <a:r>
              <a:rPr b="0" i="0" lang="en" sz="1800" u="none" cap="none" strike="noStrike">
                <a:solidFill>
                  <a:schemeClr val="dk1"/>
                </a:solidFill>
                <a:latin typeface="Calibri"/>
                <a:ea typeface="Calibri"/>
                <a:cs typeface="Calibri"/>
                <a:sym typeface="Calibri"/>
              </a:rPr>
              <a:t>This is Erikson’s second stage, initiative versus guilt</a:t>
            </a:r>
            <a:endParaRPr sz="1800"/>
          </a:p>
          <a:p>
            <a:pPr indent="-215900" lvl="2" marL="690563" marR="0" rtl="0" algn="l">
              <a:spcBef>
                <a:spcPts val="400"/>
              </a:spcBef>
              <a:spcAft>
                <a:spcPts val="0"/>
              </a:spcAft>
              <a:buClr>
                <a:schemeClr val="dk1"/>
              </a:buClr>
              <a:buSzPts val="1800"/>
              <a:buFont typeface="Arial"/>
              <a:buChar char="•"/>
            </a:pPr>
            <a:r>
              <a:rPr b="0" i="0" lang="en" sz="1800" u="none" cap="none" strike="noStrike">
                <a:solidFill>
                  <a:schemeClr val="dk1"/>
                </a:solidFill>
                <a:latin typeface="Calibri"/>
                <a:ea typeface="Calibri"/>
                <a:cs typeface="Calibri"/>
                <a:sym typeface="Calibri"/>
              </a:rPr>
              <a:t>On their own initiative, children enter a wider social world</a:t>
            </a:r>
            <a:endParaRPr sz="1800"/>
          </a:p>
          <a:p>
            <a:pPr indent="-215900" lvl="2" marL="690562" marR="0" rtl="0" algn="l">
              <a:spcBef>
                <a:spcPts val="400"/>
              </a:spcBef>
              <a:spcAft>
                <a:spcPts val="0"/>
              </a:spcAft>
              <a:buClr>
                <a:schemeClr val="dk1"/>
              </a:buClr>
              <a:buSzPts val="1800"/>
              <a:buFont typeface="Arial"/>
              <a:buChar char="•"/>
            </a:pPr>
            <a:r>
              <a:rPr b="0" i="0" lang="en" sz="1800" u="none" cap="none" strike="noStrike">
                <a:solidFill>
                  <a:schemeClr val="dk1"/>
                </a:solidFill>
                <a:latin typeface="Calibri"/>
                <a:ea typeface="Calibri"/>
                <a:cs typeface="Calibri"/>
                <a:sym typeface="Calibri"/>
              </a:rPr>
              <a:t>Initiative is governed by guilt, which lowers self-esteem</a:t>
            </a:r>
            <a:endParaRPr b="0" i="0" sz="1800" u="none" cap="none" strike="noStrike">
              <a:solidFill>
                <a:schemeClr val="dk1"/>
              </a:solidFill>
              <a:latin typeface="Calibri"/>
              <a:ea typeface="Calibri"/>
              <a:cs typeface="Calibri"/>
              <a:sym typeface="Calibri"/>
            </a:endParaRPr>
          </a:p>
          <a:p>
            <a:pPr indent="-247650" lvl="1" marL="285750" rtl="0" algn="l">
              <a:lnSpc>
                <a:spcPct val="109090"/>
              </a:lnSpc>
              <a:spcBef>
                <a:spcPts val="0"/>
              </a:spcBef>
              <a:spcAft>
                <a:spcPts val="0"/>
              </a:spcAft>
              <a:buSzPts val="1800"/>
              <a:buChar char="•"/>
            </a:pPr>
            <a:r>
              <a:rPr b="1" lang="en" sz="1800">
                <a:solidFill>
                  <a:srgbClr val="000000"/>
                </a:solidFill>
              </a:rPr>
              <a:t>Initiative Versus Guilt</a:t>
            </a:r>
            <a:r>
              <a:rPr lang="en" sz="1800">
                <a:solidFill>
                  <a:srgbClr val="000000"/>
                </a:solidFill>
              </a:rPr>
              <a:t>—According to Erikson, in early childhood children must discover what kind of person they will become. On their own </a:t>
            </a:r>
            <a:r>
              <a:rPr i="1" lang="en" sz="1800">
                <a:solidFill>
                  <a:srgbClr val="000000"/>
                </a:solidFill>
              </a:rPr>
              <a:t>initiative,</a:t>
            </a:r>
            <a:r>
              <a:rPr lang="en" sz="1800">
                <a:solidFill>
                  <a:srgbClr val="000000"/>
                </a:solidFill>
              </a:rPr>
              <a:t> children at this stage explore their social world and use their own skills to make things happen. </a:t>
            </a:r>
            <a:r>
              <a:rPr i="1" lang="en" sz="1800">
                <a:solidFill>
                  <a:srgbClr val="000000"/>
                </a:solidFill>
              </a:rPr>
              <a:t>Conscience</a:t>
            </a:r>
            <a:r>
              <a:rPr lang="en" sz="1800">
                <a:solidFill>
                  <a:srgbClr val="000000"/>
                </a:solidFill>
              </a:rPr>
              <a:t> is the governor of initiative, and Erikson believed that their mistakes, if punished without reason, can cause children to feel shame and guilt which may lower self-esteem.</a:t>
            </a:r>
            <a:endParaRPr sz="1800">
              <a:solidFill>
                <a:srgbClr val="000000"/>
              </a:solidFill>
            </a:endParaRPr>
          </a:p>
          <a:p>
            <a:pPr indent="0" lvl="0" marL="285750" marR="0" rtl="0" algn="l">
              <a:spcBef>
                <a:spcPts val="400"/>
              </a:spcBef>
              <a:spcAft>
                <a:spcPts val="0"/>
              </a:spcAft>
              <a:buNone/>
            </a:pPr>
            <a:r>
              <a:t/>
            </a:r>
            <a:endParaRPr sz="1800"/>
          </a:p>
          <a:p>
            <a:pPr indent="0" lvl="0" marL="285750" marR="0" rtl="0" algn="l">
              <a:spcBef>
                <a:spcPts val="480"/>
              </a:spcBef>
              <a:spcAft>
                <a:spcPts val="1600"/>
              </a:spcAft>
              <a:buNone/>
            </a:pPr>
            <a:r>
              <a:t/>
            </a:r>
            <a:endParaRPr sz="20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7" name="Shape 87"/>
        <p:cNvGrpSpPr/>
        <p:nvPr/>
      </p:nvGrpSpPr>
      <p:grpSpPr>
        <a:xfrm>
          <a:off x="0" y="0"/>
          <a:ext cx="0" cy="0"/>
          <a:chOff x="0" y="0"/>
          <a:chExt cx="0" cy="0"/>
        </a:xfrm>
      </p:grpSpPr>
      <p:sp>
        <p:nvSpPr>
          <p:cNvPr id="88" name="Google Shape;88;p17"/>
          <p:cNvSpPr txBox="1"/>
          <p:nvPr>
            <p:ph type="title"/>
          </p:nvPr>
        </p:nvSpPr>
        <p:spPr>
          <a:xfrm>
            <a:off x="914400" y="171450"/>
            <a:ext cx="7315200" cy="8025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
              <a:t>Young Children’s Emotional and Personality Development </a:t>
            </a:r>
            <a:endParaRPr/>
          </a:p>
        </p:txBody>
      </p:sp>
      <p:sp>
        <p:nvSpPr>
          <p:cNvPr id="89" name="Google Shape;89;p17"/>
          <p:cNvSpPr txBox="1"/>
          <p:nvPr>
            <p:ph idx="1" type="body"/>
          </p:nvPr>
        </p:nvSpPr>
        <p:spPr>
          <a:xfrm>
            <a:off x="457200" y="1200149"/>
            <a:ext cx="8229600" cy="3714900"/>
          </a:xfrm>
          <a:prstGeom prst="rect">
            <a:avLst/>
          </a:prstGeom>
        </p:spPr>
        <p:txBody>
          <a:bodyPr anchorCtr="0" anchor="t" bIns="45700" lIns="91425" spcFirstLastPara="1" rIns="91425" wrap="square" tIns="45700">
            <a:noAutofit/>
          </a:bodyPr>
          <a:lstStyle/>
          <a:p>
            <a:pPr indent="0" lvl="0" marL="0" rtl="0" algn="l">
              <a:spcBef>
                <a:spcPts val="2400"/>
              </a:spcBef>
              <a:spcAft>
                <a:spcPts val="0"/>
              </a:spcAft>
              <a:buNone/>
            </a:pPr>
            <a:r>
              <a:rPr b="1" lang="en" sz="2000"/>
              <a:t>Self-understanding</a:t>
            </a:r>
            <a:r>
              <a:rPr lang="en" sz="2000"/>
              <a:t>: the child’s cognitive representation of self; the substance and content of self conceptions</a:t>
            </a:r>
            <a:endParaRPr sz="2000"/>
          </a:p>
          <a:p>
            <a:pPr indent="0" lvl="0" marL="0" rtl="0" algn="l">
              <a:lnSpc>
                <a:spcPct val="109090"/>
              </a:lnSpc>
              <a:spcBef>
                <a:spcPts val="1600"/>
              </a:spcBef>
              <a:spcAft>
                <a:spcPts val="0"/>
              </a:spcAft>
              <a:buSzPts val="2000"/>
              <a:buNone/>
            </a:pPr>
            <a:r>
              <a:rPr b="1" lang="en" sz="2000">
                <a:solidFill>
                  <a:srgbClr val="000000"/>
                </a:solidFill>
              </a:rPr>
              <a:t>Self-Understanding and Understanding Others</a:t>
            </a:r>
            <a:r>
              <a:rPr lang="en" sz="2000">
                <a:solidFill>
                  <a:srgbClr val="000000"/>
                </a:solidFill>
              </a:rPr>
              <a:t>—According to Erikson, the young child has begun to </a:t>
            </a:r>
            <a:r>
              <a:rPr b="1" lang="en" sz="2000">
                <a:solidFill>
                  <a:srgbClr val="000000"/>
                </a:solidFill>
              </a:rPr>
              <a:t>develop self-understanding, </a:t>
            </a:r>
            <a:r>
              <a:rPr lang="en" sz="2000">
                <a:solidFill>
                  <a:srgbClr val="000000"/>
                </a:solidFill>
              </a:rPr>
              <a:t>which includes a representation of self and the substance of self-conceptions. Theory of mind research has found that although young children mainly describe themselves in terms of concrete, observable features and action tendencies, they begin to include psychological and emotional traits in self-descriptions by around 4 or 5 years.</a:t>
            </a:r>
            <a:endParaRPr sz="2000">
              <a:solidFill>
                <a:srgbClr val="000000"/>
              </a:solidFill>
            </a:endParaRPr>
          </a:p>
          <a:p>
            <a:pPr indent="0" lvl="0" marL="0" rtl="0" algn="l">
              <a:spcBef>
                <a:spcPts val="2400"/>
              </a:spcBef>
              <a:spcAft>
                <a:spcPts val="1600"/>
              </a:spcAft>
              <a:buSzPts val="2000"/>
              <a:buNone/>
            </a:pPr>
            <a:r>
              <a:t/>
            </a:r>
            <a:endParaRPr sz="2000"/>
          </a:p>
        </p:txBody>
      </p:sp>
      <p:sp>
        <p:nvSpPr>
          <p:cNvPr id="90" name="Google Shape;90;p17"/>
          <p:cNvSpPr txBox="1"/>
          <p:nvPr>
            <p:ph idx="2" type="body"/>
          </p:nvPr>
        </p:nvSpPr>
        <p:spPr>
          <a:xfrm>
            <a:off x="5867400" y="5029200"/>
            <a:ext cx="3276600" cy="114300"/>
          </a:xfrm>
          <a:prstGeom prst="rect">
            <a:avLst/>
          </a:prstGeom>
        </p:spPr>
        <p:txBody>
          <a:bodyPr anchorCtr="0" anchor="ctr" bIns="45700" lIns="91425" spcFirstLastPara="1" rIns="91425" wrap="square" tIns="45700">
            <a:noAutofit/>
          </a:bodyPr>
          <a:lstStyle/>
          <a:p>
            <a:pPr indent="0" lvl="0" marL="0" rtl="0" algn="r">
              <a:spcBef>
                <a:spcPts val="160"/>
              </a:spcBef>
              <a:spcAft>
                <a:spcPts val="16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5" name="Shape 95"/>
        <p:cNvGrpSpPr/>
        <p:nvPr/>
      </p:nvGrpSpPr>
      <p:grpSpPr>
        <a:xfrm>
          <a:off x="0" y="0"/>
          <a:ext cx="0" cy="0"/>
          <a:chOff x="0" y="0"/>
          <a:chExt cx="0" cy="0"/>
        </a:xfrm>
      </p:grpSpPr>
      <p:sp>
        <p:nvSpPr>
          <p:cNvPr id="96" name="Google Shape;96;p18"/>
          <p:cNvSpPr txBox="1"/>
          <p:nvPr>
            <p:ph type="title"/>
          </p:nvPr>
        </p:nvSpPr>
        <p:spPr>
          <a:xfrm>
            <a:off x="914400" y="171450"/>
            <a:ext cx="7315200" cy="8023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Young Children’s Emotional and Personality Development </a:t>
            </a:r>
            <a:endParaRPr/>
          </a:p>
        </p:txBody>
      </p:sp>
      <p:sp>
        <p:nvSpPr>
          <p:cNvPr id="97" name="Google Shape;97;p18"/>
          <p:cNvSpPr txBox="1"/>
          <p:nvPr>
            <p:ph idx="1" type="body"/>
          </p:nvPr>
        </p:nvSpPr>
        <p:spPr>
          <a:xfrm>
            <a:off x="457200" y="1200149"/>
            <a:ext cx="8229600" cy="371475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800"/>
              <a:buFont typeface="Arial"/>
              <a:buNone/>
            </a:pPr>
            <a:r>
              <a:rPr b="0" i="0" lang="en" sz="2800" u="none" cap="none" strike="noStrike">
                <a:solidFill>
                  <a:schemeClr val="dk1"/>
                </a:solidFill>
                <a:latin typeface="Calibri"/>
                <a:ea typeface="Calibri"/>
                <a:cs typeface="Calibri"/>
                <a:sym typeface="Calibri"/>
              </a:rPr>
              <a:t>Young children view the self in physical terms</a:t>
            </a:r>
            <a:endParaRPr/>
          </a:p>
          <a:p>
            <a:pPr indent="-285750" lvl="1" marL="285750" marR="0" rtl="0" algn="l">
              <a:spcBef>
                <a:spcPts val="480"/>
              </a:spcBef>
              <a:spcAft>
                <a:spcPts val="0"/>
              </a:spcAft>
              <a:buClr>
                <a:schemeClr val="dk1"/>
              </a:buClr>
              <a:buSzPts val="2400"/>
              <a:buFont typeface="Arial"/>
              <a:buChar char="•"/>
            </a:pPr>
            <a:r>
              <a:rPr b="0" i="0" lang="en" sz="2400" u="none" cap="none" strike="noStrike">
                <a:solidFill>
                  <a:schemeClr val="dk1"/>
                </a:solidFill>
                <a:latin typeface="Calibri"/>
                <a:ea typeface="Calibri"/>
                <a:cs typeface="Calibri"/>
                <a:sym typeface="Calibri"/>
              </a:rPr>
              <a:t>Traits and emotions are included by age 4 to 5 </a:t>
            </a:r>
            <a:endParaRPr/>
          </a:p>
          <a:p>
            <a:pPr indent="-285750" lvl="1" marL="285750" marR="0" rtl="0" algn="l">
              <a:spcBef>
                <a:spcPts val="480"/>
              </a:spcBef>
              <a:spcAft>
                <a:spcPts val="0"/>
              </a:spcAft>
              <a:buClr>
                <a:schemeClr val="dk1"/>
              </a:buClr>
              <a:buSzPts val="2400"/>
              <a:buFont typeface="Arial"/>
              <a:buChar char="•"/>
            </a:pPr>
            <a:r>
              <a:rPr b="0" i="0" lang="en" sz="2400" u="none" cap="none" strike="noStrike">
                <a:solidFill>
                  <a:schemeClr val="dk1"/>
                </a:solidFill>
                <a:latin typeface="Calibri"/>
                <a:ea typeface="Calibri"/>
                <a:cs typeface="Calibri"/>
                <a:sym typeface="Calibri"/>
              </a:rPr>
              <a:t>Many self-descriptions are unrealistically positive</a:t>
            </a:r>
            <a:endParaRPr/>
          </a:p>
          <a:p>
            <a:pPr indent="0" lvl="0" marL="0" marR="0" rtl="0" algn="l">
              <a:spcBef>
                <a:spcPts val="480"/>
              </a:spcBef>
              <a:spcAft>
                <a:spcPts val="16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1" name="Shape 101"/>
        <p:cNvGrpSpPr/>
        <p:nvPr/>
      </p:nvGrpSpPr>
      <p:grpSpPr>
        <a:xfrm>
          <a:off x="0" y="0"/>
          <a:ext cx="0" cy="0"/>
          <a:chOff x="0" y="0"/>
          <a:chExt cx="0" cy="0"/>
        </a:xfrm>
      </p:grpSpPr>
      <p:sp>
        <p:nvSpPr>
          <p:cNvPr id="102" name="Google Shape;102;p19"/>
          <p:cNvSpPr txBox="1"/>
          <p:nvPr>
            <p:ph type="title"/>
          </p:nvPr>
        </p:nvSpPr>
        <p:spPr>
          <a:xfrm>
            <a:off x="914400" y="171450"/>
            <a:ext cx="7315200" cy="8025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
              <a:t>Young Children’s Emotional and Personality Development </a:t>
            </a:r>
            <a:endParaRPr/>
          </a:p>
        </p:txBody>
      </p:sp>
      <p:sp>
        <p:nvSpPr>
          <p:cNvPr id="103" name="Google Shape;103;p19"/>
          <p:cNvSpPr txBox="1"/>
          <p:nvPr>
            <p:ph idx="1" type="body"/>
          </p:nvPr>
        </p:nvSpPr>
        <p:spPr>
          <a:xfrm>
            <a:off x="457200" y="1200149"/>
            <a:ext cx="8229600" cy="3714900"/>
          </a:xfrm>
          <a:prstGeom prst="rect">
            <a:avLst/>
          </a:prstGeom>
        </p:spPr>
        <p:txBody>
          <a:bodyPr anchorCtr="0" anchor="t" bIns="45700" lIns="91425" spcFirstLastPara="1" rIns="91425" wrap="square" tIns="45700">
            <a:noAutofit/>
          </a:bodyPr>
          <a:lstStyle/>
          <a:p>
            <a:pPr indent="0" lvl="0" marL="0" rtl="0" algn="l">
              <a:spcBef>
                <a:spcPts val="2400"/>
              </a:spcBef>
              <a:spcAft>
                <a:spcPts val="0"/>
              </a:spcAft>
              <a:buClr>
                <a:schemeClr val="dk1"/>
              </a:buClr>
              <a:buSzPts val="2800"/>
              <a:buFont typeface="Arial"/>
              <a:buNone/>
            </a:pPr>
            <a:r>
              <a:rPr b="1" lang="en"/>
              <a:t>Perspective taking</a:t>
            </a:r>
            <a:r>
              <a:rPr lang="en"/>
              <a:t>: the social cognitive process involved in assuming the perspective of others and understanding their thoughts and feelings</a:t>
            </a:r>
            <a:endParaRPr/>
          </a:p>
          <a:p>
            <a:pPr indent="-285750" lvl="1" marL="285750" rtl="0" algn="l">
              <a:spcBef>
                <a:spcPts val="480"/>
              </a:spcBef>
              <a:spcAft>
                <a:spcPts val="0"/>
              </a:spcAft>
              <a:buSzPts val="2400"/>
              <a:buChar char="•"/>
            </a:pPr>
            <a:r>
              <a:rPr lang="en"/>
              <a:t>Studies indicate that a better basic understanding of emotions in early childhood enables children to develop a more advanced understanding of others’ perspectives</a:t>
            </a:r>
            <a:endParaRPr/>
          </a:p>
          <a:p>
            <a:pPr indent="0" lvl="0" marL="0" rtl="0" algn="l">
              <a:spcBef>
                <a:spcPts val="2400"/>
              </a:spcBef>
              <a:spcAft>
                <a:spcPts val="1600"/>
              </a:spcAft>
              <a:buNone/>
            </a:pPr>
            <a:r>
              <a:t/>
            </a:r>
            <a:endParaRPr/>
          </a:p>
        </p:txBody>
      </p:sp>
      <p:sp>
        <p:nvSpPr>
          <p:cNvPr id="104" name="Google Shape;104;p19"/>
          <p:cNvSpPr txBox="1"/>
          <p:nvPr>
            <p:ph idx="2" type="body"/>
          </p:nvPr>
        </p:nvSpPr>
        <p:spPr>
          <a:xfrm>
            <a:off x="5867400" y="5029200"/>
            <a:ext cx="3276600" cy="114300"/>
          </a:xfrm>
          <a:prstGeom prst="rect">
            <a:avLst/>
          </a:prstGeom>
        </p:spPr>
        <p:txBody>
          <a:bodyPr anchorCtr="0" anchor="ctr" bIns="45700" lIns="91425" spcFirstLastPara="1" rIns="91425" wrap="square" tIns="45700">
            <a:noAutofit/>
          </a:bodyPr>
          <a:lstStyle/>
          <a:p>
            <a:pPr indent="0" lvl="0" marL="0" rtl="0" algn="r">
              <a:spcBef>
                <a:spcPts val="160"/>
              </a:spcBef>
              <a:spcAft>
                <a:spcPts val="16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9" name="Shape 109"/>
        <p:cNvGrpSpPr/>
        <p:nvPr/>
      </p:nvGrpSpPr>
      <p:grpSpPr>
        <a:xfrm>
          <a:off x="0" y="0"/>
          <a:ext cx="0" cy="0"/>
          <a:chOff x="0" y="0"/>
          <a:chExt cx="0" cy="0"/>
        </a:xfrm>
      </p:grpSpPr>
      <p:sp>
        <p:nvSpPr>
          <p:cNvPr id="110" name="Google Shape;110;p20"/>
          <p:cNvSpPr txBox="1"/>
          <p:nvPr>
            <p:ph type="title"/>
          </p:nvPr>
        </p:nvSpPr>
        <p:spPr>
          <a:xfrm>
            <a:off x="914400" y="171450"/>
            <a:ext cx="7315200" cy="8023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Expressing Emotions</a:t>
            </a:r>
            <a:endParaRPr/>
          </a:p>
        </p:txBody>
      </p:sp>
      <p:sp>
        <p:nvSpPr>
          <p:cNvPr id="111" name="Google Shape;111;p20"/>
          <p:cNvSpPr txBox="1"/>
          <p:nvPr>
            <p:ph idx="1" type="body"/>
          </p:nvPr>
        </p:nvSpPr>
        <p:spPr>
          <a:xfrm>
            <a:off x="457200" y="1200149"/>
            <a:ext cx="8229600" cy="371475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800"/>
              <a:buFont typeface="Arial"/>
              <a:buNone/>
            </a:pPr>
            <a:r>
              <a:rPr b="0" i="0" lang="en" sz="2400" u="none" cap="none" strike="noStrike">
                <a:solidFill>
                  <a:schemeClr val="dk1"/>
                </a:solidFill>
                <a:latin typeface="Calibri"/>
                <a:ea typeface="Calibri"/>
                <a:cs typeface="Calibri"/>
                <a:sym typeface="Calibri"/>
              </a:rPr>
              <a:t>Young children experience many emotions during the course of a day</a:t>
            </a:r>
            <a:endParaRPr sz="2400"/>
          </a:p>
          <a:p>
            <a:pPr indent="0" lvl="0" marL="0" marR="0" rtl="0" algn="l">
              <a:spcBef>
                <a:spcPts val="2400"/>
              </a:spcBef>
              <a:spcAft>
                <a:spcPts val="0"/>
              </a:spcAft>
              <a:buClr>
                <a:schemeClr val="dk1"/>
              </a:buClr>
              <a:buSzPts val="2800"/>
              <a:buFont typeface="Arial"/>
              <a:buNone/>
            </a:pPr>
            <a:r>
              <a:rPr b="0" i="0" lang="en" sz="2400" u="none" cap="none" strike="noStrike">
                <a:solidFill>
                  <a:schemeClr val="dk1"/>
                </a:solidFill>
                <a:latin typeface="Calibri"/>
                <a:ea typeface="Calibri"/>
                <a:cs typeface="Calibri"/>
                <a:sym typeface="Calibri"/>
              </a:rPr>
              <a:t>They increasingly try to make sense of the emotional reactions of others and begin to control their own emotions</a:t>
            </a:r>
            <a:endParaRPr sz="2400"/>
          </a:p>
          <a:p>
            <a:pPr indent="0" lvl="0" marL="0" marR="0" rtl="0" algn="l">
              <a:spcBef>
                <a:spcPts val="2400"/>
              </a:spcBef>
              <a:spcAft>
                <a:spcPts val="0"/>
              </a:spcAft>
              <a:buClr>
                <a:schemeClr val="dk1"/>
              </a:buClr>
              <a:buSzPts val="2800"/>
              <a:buFont typeface="Arial"/>
              <a:buNone/>
            </a:pPr>
            <a:r>
              <a:rPr b="0" i="0" lang="en" sz="2400" u="none" cap="none" strike="noStrike">
                <a:solidFill>
                  <a:schemeClr val="dk1"/>
                </a:solidFill>
                <a:latin typeface="Calibri"/>
                <a:ea typeface="Calibri"/>
                <a:cs typeface="Calibri"/>
                <a:sym typeface="Calibri"/>
              </a:rPr>
              <a:t>As they become aware of themselves as distinct from others, they experience self-conscious emotions</a:t>
            </a:r>
            <a:endParaRPr sz="2400"/>
          </a:p>
          <a:p>
            <a:pPr indent="-285750" lvl="1" marL="285750" marR="0" rtl="0" algn="l">
              <a:spcBef>
                <a:spcPts val="480"/>
              </a:spcBef>
              <a:spcAft>
                <a:spcPts val="1600"/>
              </a:spcAft>
              <a:buClr>
                <a:schemeClr val="dk1"/>
              </a:buClr>
              <a:buSzPts val="2400"/>
              <a:buFont typeface="Arial"/>
              <a:buChar char="•"/>
            </a:pPr>
            <a:r>
              <a:rPr b="0" i="0" lang="en" u="none" cap="none" strike="noStrike">
                <a:solidFill>
                  <a:schemeClr val="dk1"/>
                </a:solidFill>
                <a:latin typeface="Calibri"/>
                <a:ea typeface="Calibri"/>
                <a:cs typeface="Calibri"/>
                <a:sym typeface="Calibri"/>
              </a:rPr>
              <a:t>Pride, embarrassment, shame, and guilt are examples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6" name="Shape 116"/>
        <p:cNvGrpSpPr/>
        <p:nvPr/>
      </p:nvGrpSpPr>
      <p:grpSpPr>
        <a:xfrm>
          <a:off x="0" y="0"/>
          <a:ext cx="0" cy="0"/>
          <a:chOff x="0" y="0"/>
          <a:chExt cx="0" cy="0"/>
        </a:xfrm>
      </p:grpSpPr>
      <p:sp>
        <p:nvSpPr>
          <p:cNvPr id="117" name="Google Shape;117;p21"/>
          <p:cNvSpPr txBox="1"/>
          <p:nvPr>
            <p:ph type="title"/>
          </p:nvPr>
        </p:nvSpPr>
        <p:spPr>
          <a:xfrm>
            <a:off x="914400" y="171450"/>
            <a:ext cx="7315200" cy="8023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Understanding and Regulating Emotions</a:t>
            </a:r>
            <a:endParaRPr b="0" i="0" sz="1600" u="none" cap="none" strike="noStrike">
              <a:solidFill>
                <a:schemeClr val="lt2"/>
              </a:solidFill>
              <a:latin typeface="Calibri"/>
              <a:ea typeface="Calibri"/>
              <a:cs typeface="Calibri"/>
              <a:sym typeface="Calibri"/>
            </a:endParaRPr>
          </a:p>
        </p:txBody>
      </p:sp>
      <p:sp>
        <p:nvSpPr>
          <p:cNvPr id="118" name="Google Shape;118;p21"/>
          <p:cNvSpPr txBox="1"/>
          <p:nvPr>
            <p:ph idx="1" type="body"/>
          </p:nvPr>
        </p:nvSpPr>
        <p:spPr>
          <a:xfrm>
            <a:off x="457200" y="1200149"/>
            <a:ext cx="8229600" cy="371475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800"/>
              <a:buFont typeface="Arial"/>
              <a:buNone/>
            </a:pPr>
            <a:r>
              <a:rPr b="0" i="0" lang="en" sz="2800" u="none" cap="none" strike="noStrike">
                <a:solidFill>
                  <a:schemeClr val="dk1"/>
                </a:solidFill>
                <a:latin typeface="Calibri"/>
                <a:ea typeface="Calibri"/>
                <a:cs typeface="Calibri"/>
                <a:sym typeface="Calibri"/>
              </a:rPr>
              <a:t>Among the most important changes is in understanding emotion and gaining the ability to talk about emotions</a:t>
            </a:r>
            <a:endParaRPr/>
          </a:p>
          <a:p>
            <a:pPr indent="-285750" lvl="1" marL="285750" marR="0" rtl="0" algn="l">
              <a:spcBef>
                <a:spcPts val="480"/>
              </a:spcBef>
              <a:spcAft>
                <a:spcPts val="0"/>
              </a:spcAft>
              <a:buClr>
                <a:schemeClr val="dk1"/>
              </a:buClr>
              <a:buSzPts val="2400"/>
              <a:buFont typeface="Arial"/>
              <a:buChar char="•"/>
            </a:pPr>
            <a:r>
              <a:rPr b="0" i="0" lang="en" sz="2400" u="none" cap="none" strike="noStrike">
                <a:solidFill>
                  <a:schemeClr val="dk1"/>
                </a:solidFill>
                <a:latin typeface="Calibri"/>
                <a:ea typeface="Calibri"/>
                <a:cs typeface="Calibri"/>
                <a:sym typeface="Calibri"/>
              </a:rPr>
              <a:t>Between 2 and 4 years of age the number of terms they use to describe emotions increases</a:t>
            </a:r>
            <a:endParaRPr/>
          </a:p>
          <a:p>
            <a:pPr indent="0" lvl="0" marL="0" marR="0" rtl="0" algn="l">
              <a:spcBef>
                <a:spcPts val="2400"/>
              </a:spcBef>
              <a:spcAft>
                <a:spcPts val="0"/>
              </a:spcAft>
              <a:buClr>
                <a:schemeClr val="dk1"/>
              </a:buClr>
              <a:buSzPts val="2800"/>
              <a:buFont typeface="Arial"/>
              <a:buNone/>
            </a:pPr>
            <a:r>
              <a:rPr b="0" i="0" lang="en" sz="2800" u="none" cap="none" strike="noStrike">
                <a:solidFill>
                  <a:schemeClr val="dk1"/>
                </a:solidFill>
                <a:latin typeface="Calibri"/>
                <a:ea typeface="Calibri"/>
                <a:cs typeface="Calibri"/>
                <a:sym typeface="Calibri"/>
              </a:rPr>
              <a:t>Emotion regulation is considered by many to be fundamental to social competence</a:t>
            </a:r>
            <a:endParaRPr/>
          </a:p>
          <a:p>
            <a:pPr indent="-285750" lvl="1" marL="285750" marR="0" rtl="0" algn="l">
              <a:spcBef>
                <a:spcPts val="480"/>
              </a:spcBef>
              <a:spcAft>
                <a:spcPts val="1600"/>
              </a:spcAft>
              <a:buClr>
                <a:schemeClr val="dk1"/>
              </a:buClr>
              <a:buSzPts val="2400"/>
              <a:buFont typeface="Arial"/>
              <a:buChar char="•"/>
            </a:pPr>
            <a:r>
              <a:rPr b="0" i="0" lang="en" sz="2400" u="none" cap="none" strike="noStrike">
                <a:solidFill>
                  <a:schemeClr val="dk1"/>
                </a:solidFill>
                <a:latin typeface="Calibri"/>
                <a:ea typeface="Calibri"/>
                <a:cs typeface="Calibri"/>
                <a:sym typeface="Calibri"/>
              </a:rPr>
              <a:t>Important component of self-regulation or executive function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3" name="Shape 123"/>
        <p:cNvGrpSpPr/>
        <p:nvPr/>
      </p:nvGrpSpPr>
      <p:grpSpPr>
        <a:xfrm>
          <a:off x="0" y="0"/>
          <a:ext cx="0" cy="0"/>
          <a:chOff x="0" y="0"/>
          <a:chExt cx="0" cy="0"/>
        </a:xfrm>
      </p:grpSpPr>
      <p:sp>
        <p:nvSpPr>
          <p:cNvPr id="124" name="Google Shape;124;p22"/>
          <p:cNvSpPr txBox="1"/>
          <p:nvPr>
            <p:ph type="title"/>
          </p:nvPr>
        </p:nvSpPr>
        <p:spPr>
          <a:xfrm>
            <a:off x="914400" y="171450"/>
            <a:ext cx="7315200" cy="8023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Emotions: Parents and Peers</a:t>
            </a:r>
            <a:endParaRPr b="0" i="0" sz="1600" u="none" cap="none" strike="noStrike">
              <a:solidFill>
                <a:schemeClr val="lt2"/>
              </a:solidFill>
              <a:latin typeface="Calibri"/>
              <a:ea typeface="Calibri"/>
              <a:cs typeface="Calibri"/>
              <a:sym typeface="Calibri"/>
            </a:endParaRPr>
          </a:p>
        </p:txBody>
      </p:sp>
      <p:sp>
        <p:nvSpPr>
          <p:cNvPr id="125" name="Google Shape;125;p22"/>
          <p:cNvSpPr txBox="1"/>
          <p:nvPr>
            <p:ph idx="1" type="body"/>
          </p:nvPr>
        </p:nvSpPr>
        <p:spPr>
          <a:xfrm>
            <a:off x="457200" y="1200149"/>
            <a:ext cx="8229600" cy="371475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800"/>
              <a:buFont typeface="Arial"/>
              <a:buNone/>
            </a:pPr>
            <a:r>
              <a:rPr b="0" i="0" lang="en" sz="2800" u="none" cap="none" strike="noStrike">
                <a:solidFill>
                  <a:schemeClr val="dk1"/>
                </a:solidFill>
                <a:latin typeface="Calibri"/>
                <a:ea typeface="Calibri"/>
                <a:cs typeface="Calibri"/>
                <a:sym typeface="Calibri"/>
              </a:rPr>
              <a:t>Parents can play an important role in helping young children regulate their emotions</a:t>
            </a:r>
            <a:endParaRPr/>
          </a:p>
          <a:p>
            <a:pPr indent="-285750" lvl="1" marL="285750" marR="0" rtl="0" algn="l">
              <a:spcBef>
                <a:spcPts val="480"/>
              </a:spcBef>
              <a:spcAft>
                <a:spcPts val="0"/>
              </a:spcAft>
              <a:buClr>
                <a:schemeClr val="dk1"/>
              </a:buClr>
              <a:buSzPts val="2400"/>
              <a:buFont typeface="Arial"/>
              <a:buChar char="•"/>
            </a:pPr>
            <a:r>
              <a:rPr b="0" i="0" lang="en" sz="2400" u="none" cap="none" strike="noStrike">
                <a:solidFill>
                  <a:schemeClr val="dk1"/>
                </a:solidFill>
                <a:latin typeface="Calibri"/>
                <a:ea typeface="Calibri"/>
                <a:cs typeface="Calibri"/>
                <a:sym typeface="Calibri"/>
              </a:rPr>
              <a:t>Emotion-coaching parents monitor emotions, view negative emotions as opportunities, assist in labeling emotions, and coach children in how to deal effectively with emotions</a:t>
            </a:r>
            <a:endParaRPr/>
          </a:p>
          <a:p>
            <a:pPr indent="-285750" lvl="1" marL="285750" marR="0" rtl="0" algn="l">
              <a:spcBef>
                <a:spcPts val="480"/>
              </a:spcBef>
              <a:spcAft>
                <a:spcPts val="0"/>
              </a:spcAft>
              <a:buClr>
                <a:schemeClr val="dk1"/>
              </a:buClr>
              <a:buSzPts val="2400"/>
              <a:buFont typeface="Arial"/>
              <a:buChar char="•"/>
            </a:pPr>
            <a:r>
              <a:rPr b="0" i="0" lang="en" sz="2400" u="none" cap="none" strike="noStrike">
                <a:solidFill>
                  <a:schemeClr val="dk1"/>
                </a:solidFill>
                <a:latin typeface="Calibri"/>
                <a:ea typeface="Calibri"/>
                <a:cs typeface="Calibri"/>
                <a:sym typeface="Calibri"/>
              </a:rPr>
              <a:t>Emotion-dismissing parents deny, ignore, or try to change negative emotions</a:t>
            </a:r>
            <a:endParaRPr/>
          </a:p>
          <a:p>
            <a:pPr indent="0" lvl="0" marL="285750" marR="0" rtl="0" algn="l">
              <a:spcBef>
                <a:spcPts val="480"/>
              </a:spcBef>
              <a:spcAft>
                <a:spcPts val="160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9" name="Shape 129"/>
        <p:cNvGrpSpPr/>
        <p:nvPr/>
      </p:nvGrpSpPr>
      <p:grpSpPr>
        <a:xfrm>
          <a:off x="0" y="0"/>
          <a:ext cx="0" cy="0"/>
          <a:chOff x="0" y="0"/>
          <a:chExt cx="0" cy="0"/>
        </a:xfrm>
      </p:grpSpPr>
      <p:sp>
        <p:nvSpPr>
          <p:cNvPr id="130" name="Google Shape;130;p23"/>
          <p:cNvSpPr txBox="1"/>
          <p:nvPr>
            <p:ph type="title"/>
          </p:nvPr>
        </p:nvSpPr>
        <p:spPr>
          <a:xfrm>
            <a:off x="914400" y="171450"/>
            <a:ext cx="7315200" cy="8025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
              <a:t>Emotions: Parents and Peers</a:t>
            </a:r>
            <a:endParaRPr/>
          </a:p>
        </p:txBody>
      </p:sp>
      <p:sp>
        <p:nvSpPr>
          <p:cNvPr id="131" name="Google Shape;131;p23"/>
          <p:cNvSpPr txBox="1"/>
          <p:nvPr>
            <p:ph idx="1" type="body"/>
          </p:nvPr>
        </p:nvSpPr>
        <p:spPr>
          <a:xfrm>
            <a:off x="457200" y="1200149"/>
            <a:ext cx="8229600" cy="3714900"/>
          </a:xfrm>
          <a:prstGeom prst="rect">
            <a:avLst/>
          </a:prstGeom>
        </p:spPr>
        <p:txBody>
          <a:bodyPr anchorCtr="0" anchor="t" bIns="45700" lIns="91425" spcFirstLastPara="1" rIns="91425" wrap="square" tIns="45700">
            <a:noAutofit/>
          </a:bodyPr>
          <a:lstStyle/>
          <a:p>
            <a:pPr indent="0" lvl="0" marL="0" rtl="0" algn="l">
              <a:spcBef>
                <a:spcPts val="2400"/>
              </a:spcBef>
              <a:spcAft>
                <a:spcPts val="0"/>
              </a:spcAft>
              <a:buClr>
                <a:schemeClr val="dk1"/>
              </a:buClr>
              <a:buSzPts val="2800"/>
              <a:buFont typeface="Arial"/>
              <a:buNone/>
            </a:pPr>
            <a:r>
              <a:rPr lang="en"/>
              <a:t>Emotions and emotion regulation are important in the success of peer relationships</a:t>
            </a:r>
            <a:endParaRPr/>
          </a:p>
          <a:p>
            <a:pPr indent="-285750" lvl="1" marL="285750" rtl="0" algn="l">
              <a:spcBef>
                <a:spcPts val="480"/>
              </a:spcBef>
              <a:spcAft>
                <a:spcPts val="0"/>
              </a:spcAft>
              <a:buSzPts val="2400"/>
              <a:buChar char="•"/>
            </a:pPr>
            <a:r>
              <a:rPr lang="en"/>
              <a:t>Emotionally negative children often experience rejection</a:t>
            </a:r>
            <a:endParaRPr/>
          </a:p>
          <a:p>
            <a:pPr indent="-285750" lvl="1" marL="285750" rtl="0" algn="l">
              <a:spcBef>
                <a:spcPts val="1600"/>
              </a:spcBef>
              <a:spcAft>
                <a:spcPts val="0"/>
              </a:spcAft>
              <a:buSzPts val="2400"/>
              <a:buChar char="•"/>
            </a:pPr>
            <a:r>
              <a:rPr lang="en"/>
              <a:t>Emotionally positive children are generally more popular.</a:t>
            </a:r>
            <a:endParaRPr/>
          </a:p>
          <a:p>
            <a:pPr indent="0" lvl="0" marL="0" rtl="0" algn="l">
              <a:spcBef>
                <a:spcPts val="2400"/>
              </a:spcBef>
              <a:spcAft>
                <a:spcPts val="1600"/>
              </a:spcAft>
              <a:buNone/>
            </a:pPr>
            <a:r>
              <a:t/>
            </a:r>
            <a:endParaRPr/>
          </a:p>
        </p:txBody>
      </p:sp>
      <p:sp>
        <p:nvSpPr>
          <p:cNvPr id="132" name="Google Shape;132;p23"/>
          <p:cNvSpPr txBox="1"/>
          <p:nvPr>
            <p:ph idx="2" type="body"/>
          </p:nvPr>
        </p:nvSpPr>
        <p:spPr>
          <a:xfrm>
            <a:off x="5867400" y="5029200"/>
            <a:ext cx="3276600" cy="114300"/>
          </a:xfrm>
          <a:prstGeom prst="rect">
            <a:avLst/>
          </a:prstGeom>
        </p:spPr>
        <p:txBody>
          <a:bodyPr anchorCtr="0" anchor="ctr" bIns="45700" lIns="91425" spcFirstLastPara="1" rIns="91425" wrap="square" tIns="45700">
            <a:noAutofit/>
          </a:bodyPr>
          <a:lstStyle/>
          <a:p>
            <a:pPr indent="0" lvl="0" marL="0" rtl="0" algn="r">
              <a:spcBef>
                <a:spcPts val="160"/>
              </a:spcBef>
              <a:spcAft>
                <a:spcPts val="160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7" name="Shape 137"/>
        <p:cNvGrpSpPr/>
        <p:nvPr/>
      </p:nvGrpSpPr>
      <p:grpSpPr>
        <a:xfrm>
          <a:off x="0" y="0"/>
          <a:ext cx="0" cy="0"/>
          <a:chOff x="0" y="0"/>
          <a:chExt cx="0" cy="0"/>
        </a:xfrm>
      </p:grpSpPr>
      <p:sp>
        <p:nvSpPr>
          <p:cNvPr id="138" name="Google Shape;138;p24"/>
          <p:cNvSpPr txBox="1"/>
          <p:nvPr>
            <p:ph type="title"/>
          </p:nvPr>
        </p:nvSpPr>
        <p:spPr>
          <a:xfrm>
            <a:off x="914400" y="171450"/>
            <a:ext cx="7315200" cy="8023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Moral Development</a:t>
            </a:r>
            <a:r>
              <a:rPr b="0" i="0" lang="en" sz="1600" u="none" cap="none" strike="noStrike">
                <a:solidFill>
                  <a:schemeClr val="lt2"/>
                </a:solidFill>
                <a:latin typeface="Calibri"/>
                <a:ea typeface="Calibri"/>
                <a:cs typeface="Calibri"/>
                <a:sym typeface="Calibri"/>
              </a:rPr>
              <a:t> </a:t>
            </a:r>
            <a:endParaRPr b="0" i="0" sz="3600" u="none" cap="none" strike="noStrike">
              <a:solidFill>
                <a:schemeClr val="lt2"/>
              </a:solidFill>
              <a:latin typeface="Calibri"/>
              <a:ea typeface="Calibri"/>
              <a:cs typeface="Calibri"/>
              <a:sym typeface="Calibri"/>
            </a:endParaRPr>
          </a:p>
        </p:txBody>
      </p:sp>
      <p:sp>
        <p:nvSpPr>
          <p:cNvPr id="139" name="Google Shape;139;p24"/>
          <p:cNvSpPr txBox="1"/>
          <p:nvPr>
            <p:ph idx="1" type="body"/>
          </p:nvPr>
        </p:nvSpPr>
        <p:spPr>
          <a:xfrm>
            <a:off x="457200" y="1200149"/>
            <a:ext cx="8229600" cy="371475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800"/>
              <a:buFont typeface="Arial"/>
              <a:buNone/>
            </a:pPr>
            <a:r>
              <a:rPr b="1" i="0" lang="en" sz="2800" u="none" cap="none" strike="noStrike">
                <a:solidFill>
                  <a:schemeClr val="dk1"/>
                </a:solidFill>
                <a:latin typeface="Calibri"/>
                <a:ea typeface="Calibri"/>
                <a:cs typeface="Calibri"/>
                <a:sym typeface="Calibri"/>
              </a:rPr>
              <a:t>Moral development</a:t>
            </a:r>
            <a:r>
              <a:rPr b="0" i="0" lang="en" sz="2800" u="none" cap="none" strike="noStrike">
                <a:solidFill>
                  <a:schemeClr val="dk1"/>
                </a:solidFill>
                <a:latin typeface="Calibri"/>
                <a:ea typeface="Calibri"/>
                <a:cs typeface="Calibri"/>
                <a:sym typeface="Calibri"/>
              </a:rPr>
              <a:t> the development of thoughts, feelings, and behaviors regarding rules and conventions about what people should do in their interactions</a:t>
            </a:r>
            <a:endParaRPr/>
          </a:p>
          <a:p>
            <a:pPr indent="0" lvl="0" marL="0" marR="0" rtl="0" algn="l">
              <a:spcBef>
                <a:spcPts val="2400"/>
              </a:spcBef>
              <a:spcAft>
                <a:spcPts val="1600"/>
              </a:spcAft>
              <a:buClr>
                <a:schemeClr val="dk1"/>
              </a:buClr>
              <a:buSzPts val="2800"/>
              <a:buFont typeface="Arial"/>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4" name="Shape 144"/>
        <p:cNvGrpSpPr/>
        <p:nvPr/>
      </p:nvGrpSpPr>
      <p:grpSpPr>
        <a:xfrm>
          <a:off x="0" y="0"/>
          <a:ext cx="0" cy="0"/>
          <a:chOff x="0" y="0"/>
          <a:chExt cx="0" cy="0"/>
        </a:xfrm>
      </p:grpSpPr>
      <p:sp>
        <p:nvSpPr>
          <p:cNvPr id="145" name="Google Shape;145;p25"/>
          <p:cNvSpPr txBox="1"/>
          <p:nvPr>
            <p:ph type="title"/>
          </p:nvPr>
        </p:nvSpPr>
        <p:spPr>
          <a:xfrm>
            <a:off x="914400" y="171450"/>
            <a:ext cx="7315200" cy="8023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Moral Development</a:t>
            </a:r>
            <a:r>
              <a:rPr b="0" i="0" lang="en" sz="1600" u="none" cap="none" strike="noStrike">
                <a:solidFill>
                  <a:schemeClr val="lt2"/>
                </a:solidFill>
                <a:latin typeface="Calibri"/>
                <a:ea typeface="Calibri"/>
                <a:cs typeface="Calibri"/>
                <a:sym typeface="Calibri"/>
              </a:rPr>
              <a:t> </a:t>
            </a:r>
            <a:endParaRPr b="0" i="0" sz="3600" u="none" cap="none" strike="noStrike">
              <a:solidFill>
                <a:schemeClr val="lt2"/>
              </a:solidFill>
              <a:latin typeface="Calibri"/>
              <a:ea typeface="Calibri"/>
              <a:cs typeface="Calibri"/>
              <a:sym typeface="Calibri"/>
            </a:endParaRPr>
          </a:p>
        </p:txBody>
      </p:sp>
      <p:sp>
        <p:nvSpPr>
          <p:cNvPr id="146" name="Google Shape;146;p25"/>
          <p:cNvSpPr txBox="1"/>
          <p:nvPr>
            <p:ph idx="1" type="body"/>
          </p:nvPr>
        </p:nvSpPr>
        <p:spPr>
          <a:xfrm>
            <a:off x="181075" y="1200150"/>
            <a:ext cx="8807700" cy="3714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800"/>
              <a:buFont typeface="Arial"/>
              <a:buNone/>
            </a:pPr>
            <a:r>
              <a:rPr b="1" i="0" lang="en" sz="2400" u="none" cap="none" strike="noStrike">
                <a:solidFill>
                  <a:schemeClr val="dk1"/>
                </a:solidFill>
                <a:latin typeface="Calibri"/>
                <a:ea typeface="Calibri"/>
                <a:cs typeface="Calibri"/>
                <a:sym typeface="Calibri"/>
              </a:rPr>
              <a:t>Conscience</a:t>
            </a:r>
            <a:r>
              <a:rPr b="0" i="0" lang="en" sz="2400" u="none" cap="none" strike="noStrike">
                <a:solidFill>
                  <a:schemeClr val="dk1"/>
                </a:solidFill>
                <a:latin typeface="Calibri"/>
                <a:ea typeface="Calibri"/>
                <a:cs typeface="Calibri"/>
                <a:sym typeface="Calibri"/>
              </a:rPr>
              <a:t>: an internal regulator of standards of right and wrong that involves an integration of moral thought, feeling, and behavior</a:t>
            </a:r>
            <a:endParaRPr sz="2400"/>
          </a:p>
          <a:p>
            <a:pPr indent="0" lvl="0" marL="0" marR="0" rtl="0" algn="l">
              <a:spcBef>
                <a:spcPts val="2400"/>
              </a:spcBef>
              <a:spcAft>
                <a:spcPts val="0"/>
              </a:spcAft>
              <a:buClr>
                <a:schemeClr val="dk1"/>
              </a:buClr>
              <a:buSzPts val="2800"/>
              <a:buFont typeface="Arial"/>
              <a:buNone/>
            </a:pPr>
            <a:r>
              <a:rPr b="1" i="0" lang="en" sz="2400" u="none" cap="none" strike="noStrike">
                <a:solidFill>
                  <a:schemeClr val="dk1"/>
                </a:solidFill>
                <a:latin typeface="Calibri"/>
                <a:ea typeface="Calibri"/>
                <a:cs typeface="Calibri"/>
                <a:sym typeface="Calibri"/>
              </a:rPr>
              <a:t>Empathy</a:t>
            </a:r>
            <a:r>
              <a:rPr b="0" i="0" lang="en" sz="2400" u="none" cap="none" strike="noStrike">
                <a:solidFill>
                  <a:schemeClr val="dk1"/>
                </a:solidFill>
                <a:latin typeface="Calibri"/>
                <a:ea typeface="Calibri"/>
                <a:cs typeface="Calibri"/>
                <a:sym typeface="Calibri"/>
              </a:rPr>
              <a:t>: an affective response to another’s feelings with an emotional response that is similar to the other’s feelings</a:t>
            </a:r>
            <a:endParaRPr sz="2400"/>
          </a:p>
          <a:p>
            <a:pPr indent="0" lvl="0" marL="0" marR="0" rtl="0" algn="l">
              <a:spcBef>
                <a:spcPts val="2400"/>
              </a:spcBef>
              <a:spcAft>
                <a:spcPts val="1600"/>
              </a:spcAft>
              <a:buClr>
                <a:schemeClr val="dk1"/>
              </a:buClr>
              <a:buSzPts val="2800"/>
              <a:buFont typeface="Arial"/>
              <a:buNone/>
            </a:pPr>
            <a:r>
              <a:rPr b="1" i="0" lang="en" sz="2400" u="none" cap="none" strike="noStrike">
                <a:solidFill>
                  <a:schemeClr val="dk1"/>
                </a:solidFill>
                <a:latin typeface="Calibri"/>
                <a:ea typeface="Calibri"/>
                <a:cs typeface="Calibri"/>
                <a:sym typeface="Calibri"/>
              </a:rPr>
              <a:t>Sympathy</a:t>
            </a:r>
            <a:r>
              <a:rPr b="0" i="0" lang="en" sz="2400" u="none" cap="none" strike="noStrike">
                <a:solidFill>
                  <a:schemeClr val="dk1"/>
                </a:solidFill>
                <a:latin typeface="Calibri"/>
                <a:ea typeface="Calibri"/>
                <a:cs typeface="Calibri"/>
                <a:sym typeface="Calibri"/>
              </a:rPr>
              <a:t>: an emotional response to another person in which the observer feels sad or concerned about the individual’s well-being</a:t>
            </a:r>
            <a:endParaRPr sz="24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0" name="Shape 150"/>
        <p:cNvGrpSpPr/>
        <p:nvPr/>
      </p:nvGrpSpPr>
      <p:grpSpPr>
        <a:xfrm>
          <a:off x="0" y="0"/>
          <a:ext cx="0" cy="0"/>
          <a:chOff x="0" y="0"/>
          <a:chExt cx="0" cy="0"/>
        </a:xfrm>
      </p:grpSpPr>
      <p:sp>
        <p:nvSpPr>
          <p:cNvPr id="151" name="Google Shape;151;p26"/>
          <p:cNvSpPr txBox="1"/>
          <p:nvPr>
            <p:ph type="title"/>
          </p:nvPr>
        </p:nvSpPr>
        <p:spPr>
          <a:xfrm>
            <a:off x="914400" y="171450"/>
            <a:ext cx="7315200" cy="8023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Piaget and Moral Reasoning</a:t>
            </a:r>
            <a:endParaRPr/>
          </a:p>
        </p:txBody>
      </p:sp>
      <p:sp>
        <p:nvSpPr>
          <p:cNvPr id="152" name="Google Shape;152;p26"/>
          <p:cNvSpPr txBox="1"/>
          <p:nvPr>
            <p:ph idx="1" type="body"/>
          </p:nvPr>
        </p:nvSpPr>
        <p:spPr>
          <a:xfrm>
            <a:off x="457200" y="1200150"/>
            <a:ext cx="4043700" cy="3714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800"/>
              <a:buFont typeface="Arial"/>
              <a:buNone/>
            </a:pPr>
            <a:r>
              <a:rPr lang="en"/>
              <a:t>In Piaget’s account of how children between the ages of 4 and 12 think about moral issues, he concluded that children go through two stages in how they think about morality. </a:t>
            </a:r>
            <a:endParaRPr/>
          </a:p>
          <a:p>
            <a:pPr indent="0" lvl="0" marL="0" marR="0" rtl="0" algn="l">
              <a:spcBef>
                <a:spcPts val="2400"/>
              </a:spcBef>
              <a:spcAft>
                <a:spcPts val="1600"/>
              </a:spcAft>
              <a:buClr>
                <a:schemeClr val="dk1"/>
              </a:buClr>
              <a:buSzPts val="2800"/>
              <a:buFont typeface="Arial"/>
              <a:buNone/>
            </a:pPr>
            <a:r>
              <a:t/>
            </a:r>
            <a:endParaRPr/>
          </a:p>
        </p:txBody>
      </p:sp>
      <p:pic>
        <p:nvPicPr>
          <p:cNvPr id="153" name="Google Shape;153;p26" title="Piaget's Stages of Moral Development">
            <a:hlinkClick r:id="rId3"/>
          </p:cNvPr>
          <p:cNvPicPr preferRelativeResize="0"/>
          <p:nvPr/>
        </p:nvPicPr>
        <p:blipFill>
          <a:blip r:embed="rId4">
            <a:alphaModFix/>
          </a:blip>
          <a:stretch>
            <a:fillRect/>
          </a:stretch>
        </p:blipFill>
        <p:spPr>
          <a:xfrm>
            <a:off x="4653300" y="1126236"/>
            <a:ext cx="4338300" cy="32537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7" name="Shape 157"/>
        <p:cNvGrpSpPr/>
        <p:nvPr/>
      </p:nvGrpSpPr>
      <p:grpSpPr>
        <a:xfrm>
          <a:off x="0" y="0"/>
          <a:ext cx="0" cy="0"/>
          <a:chOff x="0" y="0"/>
          <a:chExt cx="0" cy="0"/>
        </a:xfrm>
      </p:grpSpPr>
      <p:sp>
        <p:nvSpPr>
          <p:cNvPr id="158" name="Google Shape;158;p27"/>
          <p:cNvSpPr txBox="1"/>
          <p:nvPr>
            <p:ph type="title"/>
          </p:nvPr>
        </p:nvSpPr>
        <p:spPr>
          <a:xfrm>
            <a:off x="914400" y="171450"/>
            <a:ext cx="7315200" cy="8025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
              <a:t>Piaget and Moral Reasoning</a:t>
            </a:r>
            <a:endParaRPr/>
          </a:p>
        </p:txBody>
      </p:sp>
      <p:sp>
        <p:nvSpPr>
          <p:cNvPr id="159" name="Google Shape;159;p27"/>
          <p:cNvSpPr txBox="1"/>
          <p:nvPr>
            <p:ph idx="1" type="body"/>
          </p:nvPr>
        </p:nvSpPr>
        <p:spPr>
          <a:xfrm>
            <a:off x="155200" y="1200150"/>
            <a:ext cx="8859600" cy="37149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 sz="2800"/>
              <a:t>Piaget’s stages in how children think about morality:</a:t>
            </a:r>
            <a:endParaRPr sz="2800"/>
          </a:p>
          <a:p>
            <a:pPr indent="-285750" lvl="1" marL="285750" rtl="0" algn="l">
              <a:spcBef>
                <a:spcPts val="480"/>
              </a:spcBef>
              <a:spcAft>
                <a:spcPts val="0"/>
              </a:spcAft>
              <a:buSzPts val="2400"/>
              <a:buChar char="•"/>
            </a:pPr>
            <a:r>
              <a:rPr b="1" lang="en"/>
              <a:t>Heteronomous morality </a:t>
            </a:r>
            <a:r>
              <a:rPr lang="en"/>
              <a:t>at 4 to 7 years of age: justice and rules are conceived of as unchangeable properties of the world, removed from the control of people</a:t>
            </a:r>
            <a:endParaRPr/>
          </a:p>
          <a:p>
            <a:pPr indent="-285750" lvl="1" marL="285750" rtl="0" algn="l">
              <a:spcBef>
                <a:spcPts val="480"/>
              </a:spcBef>
              <a:spcAft>
                <a:spcPts val="0"/>
              </a:spcAft>
              <a:buSzPts val="2400"/>
              <a:buChar char="•"/>
            </a:pPr>
            <a:r>
              <a:rPr lang="en"/>
              <a:t>From 7 to 10, children are in a transition</a:t>
            </a:r>
            <a:endParaRPr/>
          </a:p>
          <a:p>
            <a:pPr indent="-285750" lvl="1" marL="285750" rtl="0" algn="l">
              <a:spcBef>
                <a:spcPts val="480"/>
              </a:spcBef>
              <a:spcAft>
                <a:spcPts val="0"/>
              </a:spcAft>
              <a:buSzPts val="2400"/>
              <a:buChar char="•"/>
            </a:pPr>
            <a:r>
              <a:rPr b="1" lang="en"/>
              <a:t>Autonomous morality</a:t>
            </a:r>
            <a:r>
              <a:rPr lang="en"/>
              <a:t>, displayed by older children (about 10 and older): the child becomes aware that rules and laws are created by people and should consider intentions and consequences</a:t>
            </a:r>
            <a:endParaRPr/>
          </a:p>
          <a:p>
            <a:pPr indent="0" lvl="0" marL="0" rtl="0" algn="l">
              <a:spcBef>
                <a:spcPts val="2400"/>
              </a:spcBef>
              <a:spcAft>
                <a:spcPts val="0"/>
              </a:spcAft>
              <a:buClr>
                <a:schemeClr val="dk1"/>
              </a:buClr>
              <a:buSzPts val="2800"/>
              <a:buFont typeface="Arial"/>
              <a:buNone/>
            </a:pPr>
            <a:r>
              <a:t/>
            </a:r>
            <a:endParaRPr/>
          </a:p>
          <a:p>
            <a:pPr indent="0" lvl="0" marL="0" rtl="0" algn="l">
              <a:spcBef>
                <a:spcPts val="2400"/>
              </a:spcBef>
              <a:spcAft>
                <a:spcPts val="1600"/>
              </a:spcAft>
              <a:buNone/>
            </a:pPr>
            <a:r>
              <a:t/>
            </a:r>
            <a:endParaRPr/>
          </a:p>
        </p:txBody>
      </p:sp>
      <p:sp>
        <p:nvSpPr>
          <p:cNvPr id="160" name="Google Shape;160;p27"/>
          <p:cNvSpPr txBox="1"/>
          <p:nvPr>
            <p:ph idx="2" type="body"/>
          </p:nvPr>
        </p:nvSpPr>
        <p:spPr>
          <a:xfrm>
            <a:off x="5867400" y="5029200"/>
            <a:ext cx="3276600" cy="114300"/>
          </a:xfrm>
          <a:prstGeom prst="rect">
            <a:avLst/>
          </a:prstGeom>
        </p:spPr>
        <p:txBody>
          <a:bodyPr anchorCtr="0" anchor="ctr" bIns="45700" lIns="91425" spcFirstLastPara="1" rIns="91425" wrap="square" tIns="45700">
            <a:noAutofit/>
          </a:bodyPr>
          <a:lstStyle/>
          <a:p>
            <a:pPr indent="0" lvl="0" marL="0" rtl="0" algn="r">
              <a:spcBef>
                <a:spcPts val="160"/>
              </a:spcBef>
              <a:spcAft>
                <a:spcPts val="160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4" name="Shape 164"/>
        <p:cNvGrpSpPr/>
        <p:nvPr/>
      </p:nvGrpSpPr>
      <p:grpSpPr>
        <a:xfrm>
          <a:off x="0" y="0"/>
          <a:ext cx="0" cy="0"/>
          <a:chOff x="0" y="0"/>
          <a:chExt cx="0" cy="0"/>
        </a:xfrm>
      </p:grpSpPr>
      <p:sp>
        <p:nvSpPr>
          <p:cNvPr id="165" name="Google Shape;165;p28"/>
          <p:cNvSpPr txBox="1"/>
          <p:nvPr>
            <p:ph type="title"/>
          </p:nvPr>
        </p:nvSpPr>
        <p:spPr>
          <a:xfrm>
            <a:off x="914400" y="171450"/>
            <a:ext cx="7315200" cy="8025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
              <a:t>Piaget and Moral Reasoning</a:t>
            </a:r>
            <a:endParaRPr/>
          </a:p>
        </p:txBody>
      </p:sp>
      <p:sp>
        <p:nvSpPr>
          <p:cNvPr id="166" name="Google Shape;166;p28"/>
          <p:cNvSpPr txBox="1"/>
          <p:nvPr>
            <p:ph idx="1" type="body"/>
          </p:nvPr>
        </p:nvSpPr>
        <p:spPr>
          <a:xfrm>
            <a:off x="457200" y="1200149"/>
            <a:ext cx="8229600" cy="3714900"/>
          </a:xfrm>
          <a:prstGeom prst="rect">
            <a:avLst/>
          </a:prstGeom>
        </p:spPr>
        <p:txBody>
          <a:bodyPr anchorCtr="0" anchor="t" bIns="45700" lIns="91425" spcFirstLastPara="1" rIns="91425" wrap="square" tIns="45700">
            <a:noAutofit/>
          </a:bodyPr>
          <a:lstStyle/>
          <a:p>
            <a:pPr indent="0" lvl="0" marL="0" rtl="0" algn="l">
              <a:spcBef>
                <a:spcPts val="2400"/>
              </a:spcBef>
              <a:spcAft>
                <a:spcPts val="1600"/>
              </a:spcAft>
              <a:buNone/>
            </a:pPr>
            <a:r>
              <a:rPr b="1" lang="en"/>
              <a:t>Immanent justice </a:t>
            </a:r>
            <a:r>
              <a:rPr lang="en"/>
              <a:t>is the expectation that, if a rule is broken, punishment will be meted out immediately</a:t>
            </a:r>
            <a:endParaRPr/>
          </a:p>
        </p:txBody>
      </p:sp>
      <p:sp>
        <p:nvSpPr>
          <p:cNvPr id="167" name="Google Shape;167;p28"/>
          <p:cNvSpPr txBox="1"/>
          <p:nvPr>
            <p:ph idx="2" type="body"/>
          </p:nvPr>
        </p:nvSpPr>
        <p:spPr>
          <a:xfrm>
            <a:off x="5867400" y="5029200"/>
            <a:ext cx="3276600" cy="114300"/>
          </a:xfrm>
          <a:prstGeom prst="rect">
            <a:avLst/>
          </a:prstGeom>
        </p:spPr>
        <p:txBody>
          <a:bodyPr anchorCtr="0" anchor="ctr" bIns="45700" lIns="91425" spcFirstLastPara="1" rIns="91425" wrap="square" tIns="45700">
            <a:noAutofit/>
          </a:bodyPr>
          <a:lstStyle/>
          <a:p>
            <a:pPr indent="0" lvl="0" marL="0" rtl="0" algn="r">
              <a:spcBef>
                <a:spcPts val="160"/>
              </a:spcBef>
              <a:spcAft>
                <a:spcPts val="160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2" name="Shape 172"/>
        <p:cNvGrpSpPr/>
        <p:nvPr/>
      </p:nvGrpSpPr>
      <p:grpSpPr>
        <a:xfrm>
          <a:off x="0" y="0"/>
          <a:ext cx="0" cy="0"/>
          <a:chOff x="0" y="0"/>
          <a:chExt cx="0" cy="0"/>
        </a:xfrm>
      </p:grpSpPr>
      <p:sp>
        <p:nvSpPr>
          <p:cNvPr id="173" name="Google Shape;173;p29"/>
          <p:cNvSpPr txBox="1"/>
          <p:nvPr>
            <p:ph type="title"/>
          </p:nvPr>
        </p:nvSpPr>
        <p:spPr>
          <a:xfrm>
            <a:off x="914400" y="171450"/>
            <a:ext cx="7315200" cy="8023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Moral Behavior</a:t>
            </a:r>
            <a:endParaRPr/>
          </a:p>
        </p:txBody>
      </p:sp>
      <p:sp>
        <p:nvSpPr>
          <p:cNvPr id="174" name="Google Shape;174;p29"/>
          <p:cNvSpPr txBox="1"/>
          <p:nvPr>
            <p:ph idx="1" type="body"/>
          </p:nvPr>
        </p:nvSpPr>
        <p:spPr>
          <a:xfrm>
            <a:off x="457200" y="1200149"/>
            <a:ext cx="8229600" cy="371475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800"/>
              <a:buFont typeface="Arial"/>
              <a:buNone/>
            </a:pPr>
            <a:r>
              <a:rPr b="0" i="0" lang="en" sz="2800" u="none" cap="none" strike="noStrike">
                <a:solidFill>
                  <a:schemeClr val="dk1"/>
                </a:solidFill>
                <a:latin typeface="Calibri"/>
                <a:ea typeface="Calibri"/>
                <a:cs typeface="Calibri"/>
                <a:sym typeface="Calibri"/>
              </a:rPr>
              <a:t>Behavioral and social cognitive theory focuses on moral behavior rather than on moral reasoning</a:t>
            </a:r>
            <a:endParaRPr/>
          </a:p>
          <a:p>
            <a:pPr indent="-285750" lvl="1" marL="285750" marR="0" rtl="0" algn="l">
              <a:spcBef>
                <a:spcPts val="480"/>
              </a:spcBef>
              <a:spcAft>
                <a:spcPts val="0"/>
              </a:spcAft>
              <a:buClr>
                <a:schemeClr val="dk1"/>
              </a:buClr>
              <a:buSzPts val="2400"/>
              <a:buFont typeface="Arial"/>
              <a:buChar char="•"/>
            </a:pPr>
            <a:r>
              <a:rPr b="0" i="0" lang="en" sz="2400" u="none" cap="none" strike="noStrike">
                <a:solidFill>
                  <a:schemeClr val="dk1"/>
                </a:solidFill>
                <a:latin typeface="Calibri"/>
                <a:ea typeface="Calibri"/>
                <a:cs typeface="Calibri"/>
                <a:sym typeface="Calibri"/>
              </a:rPr>
              <a:t>Reinforcement, punishment, and imitation are key</a:t>
            </a:r>
            <a:endParaRPr/>
          </a:p>
          <a:p>
            <a:pPr indent="-285750" lvl="1" marL="285750" marR="0" rtl="0" algn="l">
              <a:spcBef>
                <a:spcPts val="480"/>
              </a:spcBef>
              <a:spcAft>
                <a:spcPts val="0"/>
              </a:spcAft>
              <a:buClr>
                <a:schemeClr val="dk1"/>
              </a:buClr>
              <a:buSzPts val="2400"/>
              <a:buFont typeface="Arial"/>
              <a:buChar char="•"/>
            </a:pPr>
            <a:r>
              <a:rPr b="0" i="0" lang="en" sz="2400" u="none" cap="none" strike="noStrike">
                <a:solidFill>
                  <a:schemeClr val="dk1"/>
                </a:solidFill>
                <a:latin typeface="Calibri"/>
                <a:ea typeface="Calibri"/>
                <a:cs typeface="Calibri"/>
                <a:sym typeface="Calibri"/>
              </a:rPr>
              <a:t>What children do in one situation does not govern what they do in another</a:t>
            </a:r>
            <a:endParaRPr/>
          </a:p>
          <a:p>
            <a:pPr indent="-285750" lvl="1" marL="285750" marR="0" rtl="0" algn="l">
              <a:spcBef>
                <a:spcPts val="480"/>
              </a:spcBef>
              <a:spcAft>
                <a:spcPts val="0"/>
              </a:spcAft>
              <a:buClr>
                <a:schemeClr val="dk1"/>
              </a:buClr>
              <a:buSzPts val="2400"/>
              <a:buFont typeface="Arial"/>
              <a:buChar char="•"/>
            </a:pPr>
            <a:r>
              <a:rPr b="0" i="0" lang="en" sz="2400" u="none" cap="none" strike="noStrike">
                <a:solidFill>
                  <a:schemeClr val="dk1"/>
                </a:solidFill>
                <a:latin typeface="Calibri"/>
                <a:ea typeface="Calibri"/>
                <a:cs typeface="Calibri"/>
                <a:sym typeface="Calibri"/>
              </a:rPr>
              <a:t>Ability to resist temptation is closely tied to the development of self-control</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8" name="Shape 178"/>
        <p:cNvGrpSpPr/>
        <p:nvPr/>
      </p:nvGrpSpPr>
      <p:grpSpPr>
        <a:xfrm>
          <a:off x="0" y="0"/>
          <a:ext cx="0" cy="0"/>
          <a:chOff x="0" y="0"/>
          <a:chExt cx="0" cy="0"/>
        </a:xfrm>
      </p:grpSpPr>
      <p:sp>
        <p:nvSpPr>
          <p:cNvPr id="179" name="Google Shape;179;p30"/>
          <p:cNvSpPr txBox="1"/>
          <p:nvPr>
            <p:ph type="title"/>
          </p:nvPr>
        </p:nvSpPr>
        <p:spPr>
          <a:xfrm>
            <a:off x="914400" y="171450"/>
            <a:ext cx="7315200" cy="8025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
              <a:t>Moral Behavior</a:t>
            </a:r>
            <a:endParaRPr/>
          </a:p>
        </p:txBody>
      </p:sp>
      <p:sp>
        <p:nvSpPr>
          <p:cNvPr id="180" name="Google Shape;180;p30"/>
          <p:cNvSpPr txBox="1"/>
          <p:nvPr>
            <p:ph idx="1" type="body"/>
          </p:nvPr>
        </p:nvSpPr>
        <p:spPr>
          <a:xfrm>
            <a:off x="457200" y="1200149"/>
            <a:ext cx="8229600" cy="3714900"/>
          </a:xfrm>
          <a:prstGeom prst="rect">
            <a:avLst/>
          </a:prstGeom>
        </p:spPr>
        <p:txBody>
          <a:bodyPr anchorCtr="0" anchor="t" bIns="45700" lIns="91425" spcFirstLastPara="1" rIns="91425" wrap="square" tIns="45700">
            <a:noAutofit/>
          </a:bodyPr>
          <a:lstStyle/>
          <a:p>
            <a:pPr indent="0" lvl="0" marL="0" rtl="0" algn="l">
              <a:spcBef>
                <a:spcPts val="2400"/>
              </a:spcBef>
              <a:spcAft>
                <a:spcPts val="0"/>
              </a:spcAft>
              <a:buClr>
                <a:schemeClr val="dk1"/>
              </a:buClr>
              <a:buSzPts val="2800"/>
              <a:buFont typeface="Arial"/>
              <a:buNone/>
            </a:pPr>
            <a:r>
              <a:rPr lang="en"/>
              <a:t>Relationship with parents is important to moral development</a:t>
            </a:r>
            <a:endParaRPr/>
          </a:p>
          <a:p>
            <a:pPr indent="-285750" lvl="1" marL="285750" rtl="0" algn="l">
              <a:spcBef>
                <a:spcPts val="480"/>
              </a:spcBef>
              <a:spcAft>
                <a:spcPts val="0"/>
              </a:spcAft>
              <a:buSzPts val="2400"/>
              <a:buChar char="•"/>
            </a:pPr>
            <a:r>
              <a:rPr lang="en"/>
              <a:t>Ross Thompson: young children are moral apprentices</a:t>
            </a:r>
            <a:endParaRPr/>
          </a:p>
          <a:p>
            <a:pPr indent="0" lvl="0" marL="0" rtl="0" algn="l">
              <a:spcBef>
                <a:spcPts val="2400"/>
              </a:spcBef>
              <a:spcAft>
                <a:spcPts val="1600"/>
              </a:spcAft>
              <a:buNone/>
            </a:pPr>
            <a:r>
              <a:t/>
            </a:r>
            <a:endParaRPr/>
          </a:p>
        </p:txBody>
      </p:sp>
      <p:sp>
        <p:nvSpPr>
          <p:cNvPr id="181" name="Google Shape;181;p30"/>
          <p:cNvSpPr txBox="1"/>
          <p:nvPr>
            <p:ph idx="2" type="body"/>
          </p:nvPr>
        </p:nvSpPr>
        <p:spPr>
          <a:xfrm>
            <a:off x="5867400" y="5029200"/>
            <a:ext cx="3276600" cy="114300"/>
          </a:xfrm>
          <a:prstGeom prst="rect">
            <a:avLst/>
          </a:prstGeom>
        </p:spPr>
        <p:txBody>
          <a:bodyPr anchorCtr="0" anchor="ctr" bIns="45700" lIns="91425" spcFirstLastPara="1" rIns="91425" wrap="square" tIns="45700">
            <a:noAutofit/>
          </a:bodyPr>
          <a:lstStyle/>
          <a:p>
            <a:pPr indent="0" lvl="0" marL="0" rtl="0" algn="r">
              <a:spcBef>
                <a:spcPts val="160"/>
              </a:spcBef>
              <a:spcAft>
                <a:spcPts val="160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6" name="Shape 186"/>
        <p:cNvGrpSpPr/>
        <p:nvPr/>
      </p:nvGrpSpPr>
      <p:grpSpPr>
        <a:xfrm>
          <a:off x="0" y="0"/>
          <a:ext cx="0" cy="0"/>
          <a:chOff x="0" y="0"/>
          <a:chExt cx="0" cy="0"/>
        </a:xfrm>
      </p:grpSpPr>
      <p:sp>
        <p:nvSpPr>
          <p:cNvPr id="187" name="Google Shape;187;p31"/>
          <p:cNvSpPr txBox="1"/>
          <p:nvPr>
            <p:ph type="title"/>
          </p:nvPr>
        </p:nvSpPr>
        <p:spPr>
          <a:xfrm>
            <a:off x="914400" y="171450"/>
            <a:ext cx="7315200" cy="8023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Gender</a:t>
            </a:r>
            <a:endParaRPr/>
          </a:p>
        </p:txBody>
      </p:sp>
      <p:sp>
        <p:nvSpPr>
          <p:cNvPr id="188" name="Google Shape;188;p31"/>
          <p:cNvSpPr txBox="1"/>
          <p:nvPr>
            <p:ph idx="1" type="body"/>
          </p:nvPr>
        </p:nvSpPr>
        <p:spPr>
          <a:xfrm>
            <a:off x="457200" y="1200149"/>
            <a:ext cx="8229600" cy="371475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800"/>
              <a:buFont typeface="Arial"/>
              <a:buNone/>
            </a:pPr>
            <a:r>
              <a:rPr b="1" i="0" lang="en" sz="2800" u="none" cap="none" strike="noStrike">
                <a:solidFill>
                  <a:schemeClr val="dk1"/>
                </a:solidFill>
                <a:latin typeface="Calibri"/>
                <a:ea typeface="Calibri"/>
                <a:cs typeface="Calibri"/>
                <a:sym typeface="Calibri"/>
              </a:rPr>
              <a:t>Gender identity</a:t>
            </a:r>
            <a:r>
              <a:rPr b="0" i="0" lang="en" sz="2800" u="none" cap="none" strike="noStrike">
                <a:solidFill>
                  <a:schemeClr val="dk1"/>
                </a:solidFill>
                <a:latin typeface="Calibri"/>
                <a:ea typeface="Calibri"/>
                <a:cs typeface="Calibri"/>
                <a:sym typeface="Calibri"/>
              </a:rPr>
              <a:t>: a sense of one’s own gender, of being male or female; appears at about 2½ year of age</a:t>
            </a:r>
            <a:endParaRPr/>
          </a:p>
          <a:p>
            <a:pPr indent="-285750" lvl="1" marL="285750" marR="0" rtl="0" algn="l">
              <a:spcBef>
                <a:spcPts val="480"/>
              </a:spcBef>
              <a:spcAft>
                <a:spcPts val="0"/>
              </a:spcAft>
              <a:buClr>
                <a:schemeClr val="dk1"/>
              </a:buClr>
              <a:buSzPts val="2400"/>
              <a:buFont typeface="Arial"/>
              <a:buChar char="•"/>
            </a:pPr>
            <a:r>
              <a:rPr b="1" i="0" lang="en" sz="2400" u="none" cap="none" strike="noStrike">
                <a:solidFill>
                  <a:schemeClr val="dk1"/>
                </a:solidFill>
                <a:latin typeface="Calibri"/>
                <a:ea typeface="Calibri"/>
                <a:cs typeface="Calibri"/>
                <a:sym typeface="Calibri"/>
              </a:rPr>
              <a:t>Gender roles</a:t>
            </a:r>
            <a:r>
              <a:rPr b="0" i="0" lang="en" sz="2400" u="none" cap="none" strike="noStrike">
                <a:solidFill>
                  <a:schemeClr val="dk1"/>
                </a:solidFill>
                <a:latin typeface="Calibri"/>
                <a:ea typeface="Calibri"/>
                <a:cs typeface="Calibri"/>
                <a:sym typeface="Calibri"/>
              </a:rPr>
              <a:t>: sets of expectations (how to think, act, feel) for females and males</a:t>
            </a:r>
            <a:endParaRPr/>
          </a:p>
          <a:p>
            <a:pPr indent="-285750" lvl="1" marL="285750" marR="0" rtl="0" algn="l">
              <a:spcBef>
                <a:spcPts val="480"/>
              </a:spcBef>
              <a:spcAft>
                <a:spcPts val="0"/>
              </a:spcAft>
              <a:buClr>
                <a:schemeClr val="dk1"/>
              </a:buClr>
              <a:buSzPts val="2400"/>
              <a:buFont typeface="Arial"/>
              <a:buChar char="•"/>
            </a:pPr>
            <a:r>
              <a:rPr b="1" i="0" lang="en" sz="2400" u="none" cap="none" strike="noStrike">
                <a:solidFill>
                  <a:schemeClr val="dk1"/>
                </a:solidFill>
                <a:latin typeface="Calibri"/>
                <a:ea typeface="Calibri"/>
                <a:cs typeface="Calibri"/>
                <a:sym typeface="Calibri"/>
              </a:rPr>
              <a:t>Gender typing</a:t>
            </a:r>
            <a:r>
              <a:rPr b="0" i="0" lang="en" sz="2400" u="none" cap="none" strike="noStrike">
                <a:solidFill>
                  <a:schemeClr val="dk1"/>
                </a:solidFill>
                <a:latin typeface="Calibri"/>
                <a:ea typeface="Calibri"/>
                <a:cs typeface="Calibri"/>
                <a:sym typeface="Calibri"/>
              </a:rPr>
              <a:t>: acquisition of a traditional masculine or feminine role</a:t>
            </a:r>
            <a:endParaRPr/>
          </a:p>
          <a:p>
            <a:pPr indent="0" lvl="0" marL="0" marR="0" rtl="0" algn="l">
              <a:spcBef>
                <a:spcPts val="2400"/>
              </a:spcBef>
              <a:spcAft>
                <a:spcPts val="1600"/>
              </a:spcAft>
              <a:buClr>
                <a:schemeClr val="dk1"/>
              </a:buClr>
              <a:buSzPts val="2800"/>
              <a:buFont typeface="Arial"/>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3" name="Shape 193"/>
        <p:cNvGrpSpPr/>
        <p:nvPr/>
      </p:nvGrpSpPr>
      <p:grpSpPr>
        <a:xfrm>
          <a:off x="0" y="0"/>
          <a:ext cx="0" cy="0"/>
          <a:chOff x="0" y="0"/>
          <a:chExt cx="0" cy="0"/>
        </a:xfrm>
      </p:grpSpPr>
      <p:sp>
        <p:nvSpPr>
          <p:cNvPr id="194" name="Google Shape;194;p32"/>
          <p:cNvSpPr txBox="1"/>
          <p:nvPr>
            <p:ph type="title"/>
          </p:nvPr>
        </p:nvSpPr>
        <p:spPr>
          <a:xfrm>
            <a:off x="914400" y="171450"/>
            <a:ext cx="7315200" cy="8023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Gender: Social Influences </a:t>
            </a:r>
            <a:endParaRPr/>
          </a:p>
        </p:txBody>
      </p:sp>
      <p:sp>
        <p:nvSpPr>
          <p:cNvPr id="195" name="Google Shape;195;p32"/>
          <p:cNvSpPr txBox="1"/>
          <p:nvPr>
            <p:ph idx="1" type="body"/>
          </p:nvPr>
        </p:nvSpPr>
        <p:spPr>
          <a:xfrm>
            <a:off x="457200" y="1200149"/>
            <a:ext cx="8229600" cy="371475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800"/>
              <a:buFont typeface="Arial"/>
              <a:buNone/>
            </a:pPr>
            <a:r>
              <a:rPr b="0" i="0" lang="en" sz="2800" u="none" cap="none" strike="noStrike">
                <a:solidFill>
                  <a:schemeClr val="dk1"/>
                </a:solidFill>
                <a:latin typeface="Calibri"/>
                <a:ea typeface="Calibri"/>
                <a:cs typeface="Calibri"/>
                <a:sym typeface="Calibri"/>
              </a:rPr>
              <a:t>Many social scientists argue gender differences are due to social experiences</a:t>
            </a:r>
            <a:endParaRPr/>
          </a:p>
          <a:p>
            <a:pPr indent="0" lvl="0" marL="0" marR="0" rtl="0" algn="l">
              <a:spcBef>
                <a:spcPts val="2400"/>
              </a:spcBef>
              <a:spcAft>
                <a:spcPts val="0"/>
              </a:spcAft>
              <a:buClr>
                <a:schemeClr val="dk1"/>
              </a:buClr>
              <a:buSzPts val="2800"/>
              <a:buFont typeface="Arial"/>
              <a:buNone/>
            </a:pPr>
            <a:r>
              <a:rPr b="1" i="0" lang="en" sz="2800" u="none" cap="none" strike="noStrike">
                <a:solidFill>
                  <a:schemeClr val="dk1"/>
                </a:solidFill>
                <a:latin typeface="Calibri"/>
                <a:ea typeface="Calibri"/>
                <a:cs typeface="Calibri"/>
                <a:sym typeface="Calibri"/>
              </a:rPr>
              <a:t>Social role theory</a:t>
            </a:r>
            <a:r>
              <a:rPr b="0" i="0" lang="en" sz="2800" u="none" cap="none" strike="noStrike">
                <a:solidFill>
                  <a:schemeClr val="dk1"/>
                </a:solidFill>
                <a:latin typeface="Calibri"/>
                <a:ea typeface="Calibri"/>
                <a:cs typeface="Calibri"/>
                <a:sym typeface="Calibri"/>
              </a:rPr>
              <a:t>: gender differences result from the contrasting roles of women and men</a:t>
            </a:r>
            <a:endParaRPr/>
          </a:p>
          <a:p>
            <a:pPr indent="-285750" lvl="1" marL="285750" marR="0" rtl="0" algn="l">
              <a:spcBef>
                <a:spcPts val="480"/>
              </a:spcBef>
              <a:spcAft>
                <a:spcPts val="1600"/>
              </a:spcAft>
              <a:buClr>
                <a:schemeClr val="dk1"/>
              </a:buClr>
              <a:buSzPts val="2400"/>
              <a:buFont typeface="Arial"/>
              <a:buChar char="•"/>
            </a:pPr>
            <a:r>
              <a:rPr b="0" i="0" lang="en" sz="2400" u="none" cap="none" strike="noStrike">
                <a:solidFill>
                  <a:schemeClr val="dk1"/>
                </a:solidFill>
                <a:latin typeface="Calibri"/>
                <a:ea typeface="Calibri"/>
                <a:cs typeface="Calibri"/>
                <a:sym typeface="Calibri"/>
              </a:rPr>
              <a:t>Social hierarchy and division of labor are important causes of gender differences in power, assertiveness, and nurture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0" name="Shape 200"/>
        <p:cNvGrpSpPr/>
        <p:nvPr/>
      </p:nvGrpSpPr>
      <p:grpSpPr>
        <a:xfrm>
          <a:off x="0" y="0"/>
          <a:ext cx="0" cy="0"/>
          <a:chOff x="0" y="0"/>
          <a:chExt cx="0" cy="0"/>
        </a:xfrm>
      </p:grpSpPr>
      <p:sp>
        <p:nvSpPr>
          <p:cNvPr id="201" name="Google Shape;201;p33"/>
          <p:cNvSpPr txBox="1"/>
          <p:nvPr>
            <p:ph type="title"/>
          </p:nvPr>
        </p:nvSpPr>
        <p:spPr>
          <a:xfrm>
            <a:off x="914400" y="171450"/>
            <a:ext cx="7315200" cy="8023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Gender: Social Influences</a:t>
            </a:r>
            <a:endParaRPr/>
          </a:p>
        </p:txBody>
      </p:sp>
      <p:sp>
        <p:nvSpPr>
          <p:cNvPr id="202" name="Google Shape;202;p33"/>
          <p:cNvSpPr txBox="1"/>
          <p:nvPr>
            <p:ph idx="1" type="body"/>
          </p:nvPr>
        </p:nvSpPr>
        <p:spPr>
          <a:xfrm>
            <a:off x="457200" y="1200149"/>
            <a:ext cx="8229600" cy="3714751"/>
          </a:xfrm>
          <a:prstGeom prst="rect">
            <a:avLst/>
          </a:prstGeom>
          <a:noFill/>
          <a:ln>
            <a:noFill/>
          </a:ln>
        </p:spPr>
        <p:txBody>
          <a:bodyPr anchorCtr="0" anchor="t" bIns="45700" lIns="91425" spcFirstLastPara="1" rIns="91425" wrap="square" tIns="45700">
            <a:noAutofit/>
          </a:bodyPr>
          <a:lstStyle/>
          <a:p>
            <a:pPr indent="0" lvl="0" marL="0" marR="0" rtl="0" algn="l">
              <a:spcBef>
                <a:spcPts val="2400"/>
              </a:spcBef>
              <a:spcAft>
                <a:spcPts val="0"/>
              </a:spcAft>
              <a:buClr>
                <a:schemeClr val="dk1"/>
              </a:buClr>
              <a:buSzPts val="2800"/>
              <a:buFont typeface="Arial"/>
              <a:buNone/>
            </a:pPr>
            <a:r>
              <a:rPr b="1" i="0" lang="en" sz="2800" u="none" cap="none" strike="noStrike">
                <a:solidFill>
                  <a:schemeClr val="dk1"/>
                </a:solidFill>
                <a:latin typeface="Calibri"/>
                <a:ea typeface="Calibri"/>
                <a:cs typeface="Calibri"/>
                <a:sym typeface="Calibri"/>
              </a:rPr>
              <a:t>Social cognitive theory of gender</a:t>
            </a:r>
            <a:r>
              <a:rPr b="0" i="0" lang="en" sz="2800" u="none" cap="none" strike="noStrike">
                <a:solidFill>
                  <a:schemeClr val="dk1"/>
                </a:solidFill>
                <a:latin typeface="Calibri"/>
                <a:ea typeface="Calibri"/>
                <a:cs typeface="Calibri"/>
                <a:sym typeface="Calibri"/>
              </a:rPr>
              <a:t>: children’s gender development occurs through observation, imitation, and the experience of rewards and punishments</a:t>
            </a:r>
            <a:endParaRPr/>
          </a:p>
          <a:p>
            <a:pPr indent="-285750" lvl="1" marL="285750" marR="0" rtl="0" algn="l">
              <a:spcBef>
                <a:spcPts val="480"/>
              </a:spcBef>
              <a:spcAft>
                <a:spcPts val="1600"/>
              </a:spcAft>
              <a:buClr>
                <a:schemeClr val="dk1"/>
              </a:buClr>
              <a:buSzPts val="2400"/>
              <a:buFont typeface="Arial"/>
              <a:buChar char="•"/>
            </a:pPr>
            <a:r>
              <a:rPr b="0" i="0" lang="en" sz="2400" u="none" cap="none" strike="noStrike">
                <a:solidFill>
                  <a:schemeClr val="dk1"/>
                </a:solidFill>
                <a:latin typeface="Calibri"/>
                <a:ea typeface="Calibri"/>
                <a:cs typeface="Calibri"/>
                <a:sym typeface="Calibri"/>
              </a:rPr>
              <a:t>From birth onward, males and females are treated differently</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7" name="Shape 207"/>
        <p:cNvGrpSpPr/>
        <p:nvPr/>
      </p:nvGrpSpPr>
      <p:grpSpPr>
        <a:xfrm>
          <a:off x="0" y="0"/>
          <a:ext cx="0" cy="0"/>
          <a:chOff x="0" y="0"/>
          <a:chExt cx="0" cy="0"/>
        </a:xfrm>
      </p:grpSpPr>
      <p:sp>
        <p:nvSpPr>
          <p:cNvPr id="208" name="Google Shape;208;p34"/>
          <p:cNvSpPr txBox="1"/>
          <p:nvPr>
            <p:ph type="title"/>
          </p:nvPr>
        </p:nvSpPr>
        <p:spPr>
          <a:xfrm>
            <a:off x="914400" y="171450"/>
            <a:ext cx="7315200" cy="8023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Gender: Social Influences</a:t>
            </a:r>
            <a:endParaRPr b="0" i="0" sz="3600" u="none" cap="none" strike="noStrike">
              <a:solidFill>
                <a:schemeClr val="lt2"/>
              </a:solidFill>
              <a:latin typeface="Calibri"/>
              <a:ea typeface="Calibri"/>
              <a:cs typeface="Calibri"/>
              <a:sym typeface="Calibri"/>
            </a:endParaRPr>
          </a:p>
        </p:txBody>
      </p:sp>
      <p:sp>
        <p:nvSpPr>
          <p:cNvPr id="209" name="Google Shape;209;p34"/>
          <p:cNvSpPr txBox="1"/>
          <p:nvPr>
            <p:ph idx="1" type="body"/>
          </p:nvPr>
        </p:nvSpPr>
        <p:spPr>
          <a:xfrm>
            <a:off x="457200" y="1200149"/>
            <a:ext cx="8229600" cy="371475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800"/>
              <a:buFont typeface="Arial"/>
              <a:buNone/>
            </a:pPr>
            <a:r>
              <a:rPr b="1" i="0" lang="en" sz="2200" u="none" cap="none" strike="noStrike">
                <a:solidFill>
                  <a:schemeClr val="dk1"/>
                </a:solidFill>
              </a:rPr>
              <a:t>Mothers’</a:t>
            </a:r>
            <a:r>
              <a:rPr b="0" i="0" lang="en" sz="2200" u="none" cap="none" strike="noStrike">
                <a:solidFill>
                  <a:schemeClr val="dk1"/>
                </a:solidFill>
                <a:latin typeface="Calibri"/>
                <a:ea typeface="Calibri"/>
                <a:cs typeface="Calibri"/>
                <a:sym typeface="Calibri"/>
              </a:rPr>
              <a:t> socialization strategies: daughters are often taught to be more obedient and responsible and are allowed less autonomy</a:t>
            </a:r>
            <a:endParaRPr sz="2200"/>
          </a:p>
          <a:p>
            <a:pPr indent="0" lvl="0" marL="0" marR="0" rtl="0" algn="l">
              <a:spcBef>
                <a:spcPts val="2400"/>
              </a:spcBef>
              <a:spcAft>
                <a:spcPts val="0"/>
              </a:spcAft>
              <a:buClr>
                <a:schemeClr val="dk1"/>
              </a:buClr>
              <a:buSzPts val="2800"/>
              <a:buFont typeface="Arial"/>
              <a:buNone/>
            </a:pPr>
            <a:r>
              <a:rPr b="1" i="0" lang="en" sz="2200" u="none" cap="none" strike="noStrike">
                <a:solidFill>
                  <a:schemeClr val="dk1"/>
                </a:solidFill>
              </a:rPr>
              <a:t>Fathers’ </a:t>
            </a:r>
            <a:r>
              <a:rPr b="0" i="0" lang="en" sz="2200" u="none" cap="none" strike="noStrike">
                <a:solidFill>
                  <a:schemeClr val="dk1"/>
                </a:solidFill>
                <a:latin typeface="Calibri"/>
                <a:ea typeface="Calibri"/>
                <a:cs typeface="Calibri"/>
                <a:sym typeface="Calibri"/>
              </a:rPr>
              <a:t>socialization strategies: sons are given more attention, with more activities and more effort toward their intellectual development</a:t>
            </a:r>
            <a:endParaRPr sz="2200"/>
          </a:p>
          <a:p>
            <a:pPr indent="0" lvl="0" marL="0" marR="0" rtl="0" algn="l">
              <a:spcBef>
                <a:spcPts val="2400"/>
              </a:spcBef>
              <a:spcAft>
                <a:spcPts val="0"/>
              </a:spcAft>
              <a:buClr>
                <a:schemeClr val="dk1"/>
              </a:buClr>
              <a:buSzPts val="2800"/>
              <a:buFont typeface="Arial"/>
              <a:buNone/>
            </a:pPr>
            <a:r>
              <a:rPr b="0" i="0" lang="en" sz="2200" u="none" cap="none" strike="noStrike">
                <a:solidFill>
                  <a:schemeClr val="dk1"/>
                </a:solidFill>
                <a:latin typeface="Calibri"/>
                <a:ea typeface="Calibri"/>
                <a:cs typeface="Calibri"/>
                <a:sym typeface="Calibri"/>
              </a:rPr>
              <a:t>Gender molds important aspects of peer relations, including the composition of children’s groups, group size, and same-sex interactions</a:t>
            </a:r>
            <a:endParaRPr sz="2200"/>
          </a:p>
          <a:p>
            <a:pPr indent="-273050" lvl="1" marL="285750" marR="0" rtl="0" algn="l">
              <a:spcBef>
                <a:spcPts val="480"/>
              </a:spcBef>
              <a:spcAft>
                <a:spcPts val="1600"/>
              </a:spcAft>
              <a:buClr>
                <a:schemeClr val="dk1"/>
              </a:buClr>
              <a:buSzPts val="2200"/>
              <a:buFont typeface="Arial"/>
              <a:buChar char="•"/>
            </a:pPr>
            <a:r>
              <a:rPr b="0" i="0" lang="en" sz="2200" u="none" cap="none" strike="noStrike">
                <a:solidFill>
                  <a:schemeClr val="dk1"/>
                </a:solidFill>
                <a:latin typeface="Calibri"/>
                <a:ea typeface="Calibri"/>
                <a:cs typeface="Calibri"/>
                <a:sym typeface="Calibri"/>
              </a:rPr>
              <a:t>Playground as “gender school”</a:t>
            </a:r>
            <a:endParaRPr sz="22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4" name="Shape 214"/>
        <p:cNvGrpSpPr/>
        <p:nvPr/>
      </p:nvGrpSpPr>
      <p:grpSpPr>
        <a:xfrm>
          <a:off x="0" y="0"/>
          <a:ext cx="0" cy="0"/>
          <a:chOff x="0" y="0"/>
          <a:chExt cx="0" cy="0"/>
        </a:xfrm>
      </p:grpSpPr>
      <p:sp>
        <p:nvSpPr>
          <p:cNvPr id="215" name="Google Shape;215;p35"/>
          <p:cNvSpPr txBox="1"/>
          <p:nvPr>
            <p:ph type="title"/>
          </p:nvPr>
        </p:nvSpPr>
        <p:spPr>
          <a:xfrm>
            <a:off x="914400" y="171450"/>
            <a:ext cx="7315200" cy="8023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Gender: Cognitive Influences</a:t>
            </a:r>
            <a:endParaRPr/>
          </a:p>
        </p:txBody>
      </p:sp>
      <p:sp>
        <p:nvSpPr>
          <p:cNvPr id="216" name="Google Shape;216;p35"/>
          <p:cNvSpPr txBox="1"/>
          <p:nvPr>
            <p:ph idx="1" type="body"/>
          </p:nvPr>
        </p:nvSpPr>
        <p:spPr>
          <a:xfrm>
            <a:off x="168125" y="1200150"/>
            <a:ext cx="8820600" cy="3714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800"/>
              <a:buFont typeface="Arial"/>
              <a:buNone/>
            </a:pPr>
            <a:r>
              <a:rPr b="1" i="0" lang="en" sz="2600" u="none" cap="none" strike="noStrike">
                <a:solidFill>
                  <a:schemeClr val="dk1"/>
                </a:solidFill>
                <a:latin typeface="Calibri"/>
                <a:ea typeface="Calibri"/>
                <a:cs typeface="Calibri"/>
                <a:sym typeface="Calibri"/>
              </a:rPr>
              <a:t>Gender schema theory</a:t>
            </a:r>
            <a:r>
              <a:rPr b="0" i="0" lang="en" sz="2600" u="none" cap="none" strike="noStrike">
                <a:solidFill>
                  <a:schemeClr val="dk1"/>
                </a:solidFill>
                <a:latin typeface="Calibri"/>
                <a:ea typeface="Calibri"/>
                <a:cs typeface="Calibri"/>
                <a:sym typeface="Calibri"/>
              </a:rPr>
              <a:t>: gender typing emerges as children gradually develop gender schemas of what is gender-appropriate and gender-inappropriate</a:t>
            </a:r>
            <a:endParaRPr b="1" i="0" sz="2600" u="none" cap="none" strike="noStrike">
              <a:solidFill>
                <a:schemeClr val="dk1"/>
              </a:solidFill>
              <a:latin typeface="Calibri"/>
              <a:ea typeface="Calibri"/>
              <a:cs typeface="Calibri"/>
              <a:sym typeface="Calibri"/>
            </a:endParaRPr>
          </a:p>
          <a:p>
            <a:pPr indent="-260350" lvl="1" marL="285750" marR="0" rtl="0" algn="l">
              <a:spcBef>
                <a:spcPts val="480"/>
              </a:spcBef>
              <a:spcAft>
                <a:spcPts val="0"/>
              </a:spcAft>
              <a:buClr>
                <a:schemeClr val="dk1"/>
              </a:buClr>
              <a:buSzPts val="2000"/>
              <a:buFont typeface="Arial"/>
              <a:buChar char="•"/>
            </a:pPr>
            <a:r>
              <a:rPr b="0" i="0" lang="en" sz="2000" u="none" cap="none" strike="noStrike">
                <a:solidFill>
                  <a:schemeClr val="dk1"/>
                </a:solidFill>
                <a:latin typeface="Calibri"/>
                <a:ea typeface="Calibri"/>
                <a:cs typeface="Calibri"/>
                <a:sym typeface="Calibri"/>
              </a:rPr>
              <a:t>Schema: a cognitive structure; a network of associations that guide one’s perceptions</a:t>
            </a:r>
            <a:endParaRPr sz="2000"/>
          </a:p>
          <a:p>
            <a:pPr indent="-260350" lvl="1" marL="285750" marR="0" rtl="0" algn="l">
              <a:spcBef>
                <a:spcPts val="480"/>
              </a:spcBef>
              <a:spcAft>
                <a:spcPts val="0"/>
              </a:spcAft>
              <a:buClr>
                <a:schemeClr val="dk1"/>
              </a:buClr>
              <a:buSzPts val="2000"/>
              <a:buFont typeface="Arial"/>
              <a:buChar char="•"/>
            </a:pPr>
            <a:r>
              <a:rPr b="0" i="0" lang="en" sz="2000" u="none" cap="none" strike="noStrike">
                <a:solidFill>
                  <a:schemeClr val="dk1"/>
                </a:solidFill>
                <a:latin typeface="Calibri"/>
                <a:ea typeface="Calibri"/>
                <a:cs typeface="Calibri"/>
                <a:sym typeface="Calibri"/>
              </a:rPr>
              <a:t>Gender schema organizes the world in terms of male and female</a:t>
            </a:r>
            <a:endParaRPr sz="2000"/>
          </a:p>
          <a:p>
            <a:pPr indent="0" lvl="0" marL="0" marR="0" rtl="0" algn="l">
              <a:spcBef>
                <a:spcPts val="2400"/>
              </a:spcBef>
              <a:spcAft>
                <a:spcPts val="1600"/>
              </a:spcAft>
              <a:buClr>
                <a:schemeClr val="dk1"/>
              </a:buClr>
              <a:buSzPts val="2800"/>
              <a:buFont typeface="Arial"/>
              <a:buNone/>
            </a:pPr>
            <a:r>
              <a:rPr b="0" i="0" lang="en" sz="2600" u="none" cap="none" strike="noStrike">
                <a:solidFill>
                  <a:schemeClr val="dk1"/>
                </a:solidFill>
                <a:latin typeface="Calibri"/>
                <a:ea typeface="Calibri"/>
                <a:cs typeface="Calibri"/>
                <a:sym typeface="Calibri"/>
              </a:rPr>
              <a:t>Children and adolescents are motivated to act in ways that conform to these gender schemas</a:t>
            </a:r>
            <a:endParaRPr sz="26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1" name="Shape 221"/>
        <p:cNvGrpSpPr/>
        <p:nvPr/>
      </p:nvGrpSpPr>
      <p:grpSpPr>
        <a:xfrm>
          <a:off x="0" y="0"/>
          <a:ext cx="0" cy="0"/>
          <a:chOff x="0" y="0"/>
          <a:chExt cx="0" cy="0"/>
        </a:xfrm>
      </p:grpSpPr>
      <p:sp>
        <p:nvSpPr>
          <p:cNvPr id="222" name="Google Shape;222;p36"/>
          <p:cNvSpPr txBox="1"/>
          <p:nvPr>
            <p:ph type="title"/>
          </p:nvPr>
        </p:nvSpPr>
        <p:spPr>
          <a:xfrm>
            <a:off x="914400" y="171450"/>
            <a:ext cx="7315200" cy="8023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Role of Families in Development: Parenting</a:t>
            </a:r>
            <a:endParaRPr/>
          </a:p>
        </p:txBody>
      </p:sp>
      <p:sp>
        <p:nvSpPr>
          <p:cNvPr id="223" name="Google Shape;223;p36"/>
          <p:cNvSpPr txBox="1"/>
          <p:nvPr>
            <p:ph idx="1" type="body"/>
          </p:nvPr>
        </p:nvSpPr>
        <p:spPr>
          <a:xfrm>
            <a:off x="457200" y="1200149"/>
            <a:ext cx="8229600" cy="371475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800"/>
              <a:buFont typeface="Arial"/>
              <a:buNone/>
            </a:pPr>
            <a:r>
              <a:rPr b="0" i="0" lang="en" u="none" cap="none" strike="noStrike">
                <a:solidFill>
                  <a:schemeClr val="dk1"/>
                </a:solidFill>
                <a:latin typeface="Calibri"/>
                <a:ea typeface="Calibri"/>
                <a:cs typeface="Calibri"/>
                <a:sym typeface="Calibri"/>
              </a:rPr>
              <a:t>Good parenting takes time and effort</a:t>
            </a:r>
            <a:endParaRPr/>
          </a:p>
          <a:p>
            <a:pPr indent="-311150" lvl="1" marL="285750" marR="0" rtl="0" algn="l">
              <a:spcBef>
                <a:spcPts val="480"/>
              </a:spcBef>
              <a:spcAft>
                <a:spcPts val="0"/>
              </a:spcAft>
              <a:buClr>
                <a:schemeClr val="dk1"/>
              </a:buClr>
              <a:buSzPts val="2800"/>
              <a:buFont typeface="Arial"/>
              <a:buChar char="•"/>
            </a:pPr>
            <a:r>
              <a:rPr b="0" i="0" lang="en" sz="2800" u="none" cap="none" strike="noStrike">
                <a:solidFill>
                  <a:schemeClr val="dk1"/>
                </a:solidFill>
                <a:latin typeface="Calibri"/>
                <a:ea typeface="Calibri"/>
                <a:cs typeface="Calibri"/>
                <a:sym typeface="Calibri"/>
              </a:rPr>
              <a:t>Quality counts</a:t>
            </a:r>
            <a:endParaRPr sz="2800"/>
          </a:p>
          <a:p>
            <a:pPr indent="-311150" lvl="1" marL="285750" marR="0" rtl="0" algn="l">
              <a:spcBef>
                <a:spcPts val="480"/>
              </a:spcBef>
              <a:spcAft>
                <a:spcPts val="0"/>
              </a:spcAft>
              <a:buClr>
                <a:schemeClr val="dk1"/>
              </a:buClr>
              <a:buSzPts val="2800"/>
              <a:buFont typeface="Arial"/>
              <a:buChar char="•"/>
            </a:pPr>
            <a:r>
              <a:rPr b="0" i="0" lang="en" sz="2800" u="none" cap="none" strike="noStrike">
                <a:solidFill>
                  <a:schemeClr val="dk1"/>
                </a:solidFill>
                <a:latin typeface="Calibri"/>
                <a:ea typeface="Calibri"/>
                <a:cs typeface="Calibri"/>
                <a:sym typeface="Calibri"/>
              </a:rPr>
              <a:t>Parenting styles have distinct effects</a:t>
            </a:r>
            <a:endParaRPr sz="2800"/>
          </a:p>
          <a:p>
            <a:pPr indent="0" lvl="0" marL="0" marR="0" rtl="0" algn="l">
              <a:spcBef>
                <a:spcPts val="480"/>
              </a:spcBef>
              <a:spcAft>
                <a:spcPts val="160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7" name="Shape 227"/>
        <p:cNvGrpSpPr/>
        <p:nvPr/>
      </p:nvGrpSpPr>
      <p:grpSpPr>
        <a:xfrm>
          <a:off x="0" y="0"/>
          <a:ext cx="0" cy="0"/>
          <a:chOff x="0" y="0"/>
          <a:chExt cx="0" cy="0"/>
        </a:xfrm>
      </p:grpSpPr>
      <p:sp>
        <p:nvSpPr>
          <p:cNvPr id="228" name="Google Shape;228;p37"/>
          <p:cNvSpPr txBox="1"/>
          <p:nvPr>
            <p:ph type="title"/>
          </p:nvPr>
        </p:nvSpPr>
        <p:spPr>
          <a:xfrm>
            <a:off x="914400" y="171450"/>
            <a:ext cx="7315200" cy="8025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
              <a:t>Parenting Styles</a:t>
            </a:r>
            <a:endParaRPr/>
          </a:p>
        </p:txBody>
      </p:sp>
      <p:sp>
        <p:nvSpPr>
          <p:cNvPr id="229" name="Google Shape;229;p37"/>
          <p:cNvSpPr txBox="1"/>
          <p:nvPr>
            <p:ph idx="1" type="body"/>
          </p:nvPr>
        </p:nvSpPr>
        <p:spPr>
          <a:xfrm>
            <a:off x="168125" y="1052800"/>
            <a:ext cx="4695000" cy="3862200"/>
          </a:xfrm>
          <a:prstGeom prst="rect">
            <a:avLst/>
          </a:prstGeom>
        </p:spPr>
        <p:txBody>
          <a:bodyPr anchorCtr="0" anchor="t" bIns="45700" lIns="91425" spcFirstLastPara="1" rIns="91425" wrap="square" tIns="45700">
            <a:noAutofit/>
          </a:bodyPr>
          <a:lstStyle/>
          <a:p>
            <a:pPr indent="0" lvl="0" marL="0" rtl="0" algn="l">
              <a:spcBef>
                <a:spcPts val="2400"/>
              </a:spcBef>
              <a:spcAft>
                <a:spcPts val="0"/>
              </a:spcAft>
              <a:buClr>
                <a:schemeClr val="dk1"/>
              </a:buClr>
              <a:buSzPts val="2800"/>
              <a:buFont typeface="Arial"/>
              <a:buNone/>
            </a:pPr>
            <a:r>
              <a:rPr lang="en" sz="2200"/>
              <a:t>Baumrind’s parenting styles:</a:t>
            </a:r>
            <a:endParaRPr sz="2200"/>
          </a:p>
          <a:p>
            <a:pPr indent="-273050" lvl="1" marL="285750" rtl="0" algn="l">
              <a:spcBef>
                <a:spcPts val="480"/>
              </a:spcBef>
              <a:spcAft>
                <a:spcPts val="0"/>
              </a:spcAft>
              <a:buSzPts val="2200"/>
              <a:buChar char="•"/>
            </a:pPr>
            <a:r>
              <a:rPr lang="en" sz="2200"/>
              <a:t>Parents should be neither punitive nor aloof</a:t>
            </a:r>
            <a:endParaRPr sz="2200"/>
          </a:p>
          <a:p>
            <a:pPr indent="-273050" lvl="1" marL="285750" rtl="0" algn="l">
              <a:spcBef>
                <a:spcPts val="480"/>
              </a:spcBef>
              <a:spcAft>
                <a:spcPts val="0"/>
              </a:spcAft>
              <a:buSzPts val="2200"/>
              <a:buChar char="•"/>
            </a:pPr>
            <a:r>
              <a:rPr lang="en" sz="2200"/>
              <a:t>They should develop rules for their children and be affectionate with them</a:t>
            </a:r>
            <a:endParaRPr sz="2200"/>
          </a:p>
          <a:p>
            <a:pPr indent="-273050" lvl="1" marL="285750" rtl="0" algn="l">
              <a:spcBef>
                <a:spcPts val="480"/>
              </a:spcBef>
              <a:spcAft>
                <a:spcPts val="0"/>
              </a:spcAft>
              <a:buSzPts val="2200"/>
              <a:buChar char="•"/>
            </a:pPr>
            <a:r>
              <a:rPr lang="en" sz="2200"/>
              <a:t>Four types of parenting styles: </a:t>
            </a:r>
            <a:r>
              <a:rPr b="1" lang="en" sz="2200"/>
              <a:t>authoritarian</a:t>
            </a:r>
            <a:r>
              <a:rPr lang="en" sz="2200"/>
              <a:t>, </a:t>
            </a:r>
            <a:r>
              <a:rPr b="1" lang="en" sz="2200"/>
              <a:t>authoritative</a:t>
            </a:r>
            <a:r>
              <a:rPr lang="en" sz="2200"/>
              <a:t>, </a:t>
            </a:r>
            <a:r>
              <a:rPr b="1" lang="en" sz="2200"/>
              <a:t>neglectful</a:t>
            </a:r>
            <a:r>
              <a:rPr lang="en" sz="2200"/>
              <a:t>, and</a:t>
            </a:r>
            <a:r>
              <a:rPr b="1" lang="en" sz="2200"/>
              <a:t> indulgent</a:t>
            </a:r>
            <a:endParaRPr sz="2200"/>
          </a:p>
          <a:p>
            <a:pPr indent="0" lvl="0" marL="0" rtl="0" algn="l">
              <a:spcBef>
                <a:spcPts val="2400"/>
              </a:spcBef>
              <a:spcAft>
                <a:spcPts val="1600"/>
              </a:spcAft>
              <a:buNone/>
            </a:pPr>
            <a:r>
              <a:t/>
            </a:r>
            <a:endParaRPr/>
          </a:p>
        </p:txBody>
      </p:sp>
      <p:sp>
        <p:nvSpPr>
          <p:cNvPr id="230" name="Google Shape;230;p37"/>
          <p:cNvSpPr txBox="1"/>
          <p:nvPr>
            <p:ph idx="2" type="body"/>
          </p:nvPr>
        </p:nvSpPr>
        <p:spPr>
          <a:xfrm>
            <a:off x="5867400" y="5029200"/>
            <a:ext cx="3276600" cy="114300"/>
          </a:xfrm>
          <a:prstGeom prst="rect">
            <a:avLst/>
          </a:prstGeom>
        </p:spPr>
        <p:txBody>
          <a:bodyPr anchorCtr="0" anchor="ctr" bIns="45700" lIns="91425" spcFirstLastPara="1" rIns="91425" wrap="square" tIns="45700">
            <a:noAutofit/>
          </a:bodyPr>
          <a:lstStyle/>
          <a:p>
            <a:pPr indent="0" lvl="0" marL="0" rtl="0" algn="r">
              <a:spcBef>
                <a:spcPts val="160"/>
              </a:spcBef>
              <a:spcAft>
                <a:spcPts val="1600"/>
              </a:spcAft>
              <a:buNone/>
            </a:pPr>
            <a:r>
              <a:t/>
            </a:r>
            <a:endParaRPr/>
          </a:p>
        </p:txBody>
      </p:sp>
      <p:pic>
        <p:nvPicPr>
          <p:cNvPr descr="PSA for Lifespan Development" id="231" name="Google Shape;231;p37" title="Parenting Styles and Child Outcomes">
            <a:hlinkClick r:id="rId3"/>
          </p:cNvPr>
          <p:cNvPicPr preferRelativeResize="0"/>
          <p:nvPr/>
        </p:nvPicPr>
        <p:blipFill>
          <a:blip r:embed="rId4">
            <a:alphaModFix/>
          </a:blip>
          <a:stretch>
            <a:fillRect/>
          </a:stretch>
        </p:blipFill>
        <p:spPr>
          <a:xfrm>
            <a:off x="5015400" y="1126350"/>
            <a:ext cx="3976200" cy="29821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5" name="Shape 235"/>
        <p:cNvGrpSpPr/>
        <p:nvPr/>
      </p:nvGrpSpPr>
      <p:grpSpPr>
        <a:xfrm>
          <a:off x="0" y="0"/>
          <a:ext cx="0" cy="0"/>
          <a:chOff x="0" y="0"/>
          <a:chExt cx="0" cy="0"/>
        </a:xfrm>
      </p:grpSpPr>
      <p:sp>
        <p:nvSpPr>
          <p:cNvPr id="236" name="Google Shape;236;p38"/>
          <p:cNvSpPr txBox="1"/>
          <p:nvPr>
            <p:ph type="title"/>
          </p:nvPr>
        </p:nvSpPr>
        <p:spPr>
          <a:xfrm>
            <a:off x="970025" y="3575450"/>
            <a:ext cx="6307200" cy="425100"/>
          </a:xfrm>
          <a:prstGeom prst="rect">
            <a:avLst/>
          </a:prstGeom>
          <a:noFill/>
          <a:ln>
            <a:noFill/>
          </a:ln>
        </p:spPr>
        <p:txBody>
          <a:bodyPr anchorCtr="0" anchor="b" bIns="45700" lIns="91425" spcFirstLastPara="1" rIns="91425" wrap="square" tIns="45700">
            <a:noAutofit/>
          </a:bodyPr>
          <a:lstStyle/>
          <a:p>
            <a:pPr indent="0" lvl="0" marL="0" marR="0" rtl="0" algn="l">
              <a:spcBef>
                <a:spcPts val="0"/>
              </a:spcBef>
              <a:spcAft>
                <a:spcPts val="0"/>
              </a:spcAft>
              <a:buClr>
                <a:schemeClr val="lt2"/>
              </a:buClr>
              <a:buSzPts val="2400"/>
              <a:buFont typeface="Calibri"/>
              <a:buNone/>
            </a:pPr>
            <a:r>
              <a:rPr b="1" i="0" lang="en" sz="2400" u="none" cap="none" strike="noStrike">
                <a:solidFill>
                  <a:schemeClr val="lt2"/>
                </a:solidFill>
                <a:latin typeface="Calibri"/>
                <a:ea typeface="Calibri"/>
                <a:cs typeface="Calibri"/>
                <a:sym typeface="Calibri"/>
              </a:rPr>
              <a:t>Figure 2 </a:t>
            </a:r>
            <a:r>
              <a:rPr b="1" i="0" lang="en" sz="2400" u="none" cap="none" strike="noStrike">
                <a:solidFill>
                  <a:schemeClr val="dk1"/>
                </a:solidFill>
                <a:latin typeface="Calibri"/>
                <a:ea typeface="Calibri"/>
                <a:cs typeface="Calibri"/>
                <a:sym typeface="Calibri"/>
              </a:rPr>
              <a:t>Classification of Parenting Styles</a:t>
            </a:r>
            <a:endParaRPr/>
          </a:p>
        </p:txBody>
      </p:sp>
      <p:sp>
        <p:nvSpPr>
          <p:cNvPr id="237" name="Google Shape;237;p38"/>
          <p:cNvSpPr txBox="1"/>
          <p:nvPr>
            <p:ph idx="1" type="body"/>
          </p:nvPr>
        </p:nvSpPr>
        <p:spPr>
          <a:xfrm>
            <a:off x="465600" y="4000500"/>
            <a:ext cx="844560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1600"/>
              </a:spcAft>
              <a:buClr>
                <a:schemeClr val="dk1"/>
              </a:buClr>
              <a:buSzPts val="1400"/>
              <a:buFont typeface="Arial"/>
              <a:buNone/>
            </a:pPr>
            <a:r>
              <a:rPr b="0" i="0" lang="en" sz="1400" u="none" cap="none" strike="noStrike">
                <a:solidFill>
                  <a:schemeClr val="dk1"/>
                </a:solidFill>
                <a:latin typeface="Calibri"/>
                <a:ea typeface="Calibri"/>
                <a:cs typeface="Calibri"/>
                <a:sym typeface="Calibri"/>
              </a:rPr>
              <a:t>The four types of parenting styles (authoritative, authoritarian, indulgent, and neglectful) involve the dimensions of acceptance and responsiveness, on the one hand, and demand and control on the other. For example, authoritative parenting involves being both accepting/responsive and demanding/controlling.</a:t>
            </a:r>
            <a:endParaRPr/>
          </a:p>
        </p:txBody>
      </p:sp>
      <p:graphicFrame>
        <p:nvGraphicFramePr>
          <p:cNvPr id="238" name="Google Shape;238;p38"/>
          <p:cNvGraphicFramePr/>
          <p:nvPr/>
        </p:nvGraphicFramePr>
        <p:xfrm>
          <a:off x="2146087" y="307975"/>
          <a:ext cx="3000000" cy="3000000"/>
        </p:xfrm>
        <a:graphic>
          <a:graphicData uri="http://schemas.openxmlformats.org/drawingml/2006/table">
            <a:tbl>
              <a:tblPr bandRow="1" firstRow="1">
                <a:noFill/>
                <a:tableStyleId>{D6005B3F-CE5B-4E10-8E19-99110BB1C0F7}</a:tableStyleId>
              </a:tblPr>
              <a:tblGrid>
                <a:gridCol w="1477050"/>
                <a:gridCol w="1477050"/>
                <a:gridCol w="1477050"/>
              </a:tblGrid>
              <a:tr h="969875">
                <a:tc>
                  <a:txBody>
                    <a:bodyPr>
                      <a:noAutofit/>
                    </a:bodyPr>
                    <a:lstStyle/>
                    <a:p>
                      <a:pPr indent="0" lvl="0" marL="0" marR="0" rtl="0" algn="l">
                        <a:spcBef>
                          <a:spcPts val="0"/>
                        </a:spcBef>
                        <a:spcAft>
                          <a:spcPts val="0"/>
                        </a:spcAft>
                        <a:buNone/>
                      </a:pPr>
                      <a:r>
                        <a:rPr lang="en" sz="1200" u="none" cap="none" strike="noStrike">
                          <a:solidFill>
                            <a:schemeClr val="dk1"/>
                          </a:solidFill>
                        </a:rPr>
                        <a:t>Dimensions</a:t>
                      </a:r>
                      <a:endParaRPr sz="1100"/>
                    </a:p>
                  </a:txBody>
                  <a:tcPr marT="34300" marB="34300" marR="91450" marL="91450" anchor="b">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lt1"/>
                    </a:solidFill>
                  </a:tcPr>
                </a:tc>
                <a:tc>
                  <a:txBody>
                    <a:bodyPr>
                      <a:noAutofit/>
                    </a:bodyPr>
                    <a:lstStyle/>
                    <a:p>
                      <a:pPr indent="0" lvl="0" marL="0" marR="0" rtl="0" algn="l">
                        <a:spcBef>
                          <a:spcPts val="0"/>
                        </a:spcBef>
                        <a:spcAft>
                          <a:spcPts val="0"/>
                        </a:spcAft>
                        <a:buNone/>
                      </a:pPr>
                      <a:r>
                        <a:rPr lang="en" sz="1200">
                          <a:solidFill>
                            <a:schemeClr val="dk1"/>
                          </a:solidFill>
                        </a:rPr>
                        <a:t>Accepting, </a:t>
                      </a:r>
                      <a:endParaRPr sz="1100"/>
                    </a:p>
                    <a:p>
                      <a:pPr indent="0" lvl="0" marL="0" marR="0" rtl="0" algn="l">
                        <a:spcBef>
                          <a:spcPts val="0"/>
                        </a:spcBef>
                        <a:spcAft>
                          <a:spcPts val="0"/>
                        </a:spcAft>
                        <a:buNone/>
                      </a:pPr>
                      <a:r>
                        <a:rPr lang="en" sz="1200">
                          <a:solidFill>
                            <a:schemeClr val="dk1"/>
                          </a:solidFill>
                        </a:rPr>
                        <a:t>responsive</a:t>
                      </a:r>
                      <a:endParaRPr sz="1100"/>
                    </a:p>
                  </a:txBody>
                  <a:tcPr marT="34300" marB="34300"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lt1"/>
                    </a:solidFill>
                  </a:tcPr>
                </a:tc>
                <a:tc>
                  <a:txBody>
                    <a:bodyPr>
                      <a:noAutofit/>
                    </a:bodyPr>
                    <a:lstStyle/>
                    <a:p>
                      <a:pPr indent="0" lvl="0" marL="0" marR="0" rtl="0" algn="l">
                        <a:spcBef>
                          <a:spcPts val="0"/>
                        </a:spcBef>
                        <a:spcAft>
                          <a:spcPts val="0"/>
                        </a:spcAft>
                        <a:buNone/>
                      </a:pPr>
                      <a:r>
                        <a:rPr lang="en" sz="1200">
                          <a:solidFill>
                            <a:schemeClr val="dk1"/>
                          </a:solidFill>
                        </a:rPr>
                        <a:t>Rejecting, unresponsive</a:t>
                      </a:r>
                      <a:endParaRPr sz="1100"/>
                    </a:p>
                  </a:txBody>
                  <a:tcPr marT="34300" marB="34300"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chemeClr val="lt1"/>
                    </a:solidFill>
                  </a:tcPr>
                </a:tc>
              </a:tr>
              <a:tr h="969875">
                <a:tc>
                  <a:txBody>
                    <a:bodyPr>
                      <a:noAutofit/>
                    </a:bodyPr>
                    <a:lstStyle/>
                    <a:p>
                      <a:pPr indent="0" lvl="0" marL="0" marR="0" rtl="0" algn="l">
                        <a:spcBef>
                          <a:spcPts val="0"/>
                        </a:spcBef>
                        <a:spcAft>
                          <a:spcPts val="0"/>
                        </a:spcAft>
                        <a:buNone/>
                      </a:pPr>
                      <a:r>
                        <a:rPr b="1" lang="en" sz="1200">
                          <a:solidFill>
                            <a:schemeClr val="dk1"/>
                          </a:solidFill>
                        </a:rPr>
                        <a:t>Demanding, controlling</a:t>
                      </a:r>
                      <a:endParaRPr sz="1100"/>
                    </a:p>
                  </a:txBody>
                  <a:tcPr marT="34300" marB="34300"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FAA957"/>
                    </a:solidFill>
                  </a:tcPr>
                </a:tc>
                <a:tc>
                  <a:txBody>
                    <a:bodyPr>
                      <a:noAutofit/>
                    </a:bodyPr>
                    <a:lstStyle/>
                    <a:p>
                      <a:pPr indent="0" lvl="0" marL="0" marR="0" rtl="0" algn="l">
                        <a:spcBef>
                          <a:spcPts val="0"/>
                        </a:spcBef>
                        <a:spcAft>
                          <a:spcPts val="0"/>
                        </a:spcAft>
                        <a:buNone/>
                      </a:pPr>
                      <a:r>
                        <a:rPr lang="en" sz="1200"/>
                        <a:t>Authoritative</a:t>
                      </a:r>
                      <a:endParaRPr sz="1100"/>
                    </a:p>
                  </a:txBody>
                  <a:tcPr marT="34300" marB="34300"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FDCF9E"/>
                    </a:solidFill>
                  </a:tcPr>
                </a:tc>
                <a:tc>
                  <a:txBody>
                    <a:bodyPr>
                      <a:noAutofit/>
                    </a:bodyPr>
                    <a:lstStyle/>
                    <a:p>
                      <a:pPr indent="0" lvl="0" marL="0" marR="0" rtl="0" algn="l">
                        <a:spcBef>
                          <a:spcPts val="0"/>
                        </a:spcBef>
                        <a:spcAft>
                          <a:spcPts val="0"/>
                        </a:spcAft>
                        <a:buNone/>
                      </a:pPr>
                      <a:r>
                        <a:rPr lang="en" sz="1200"/>
                        <a:t>Authoritarian</a:t>
                      </a:r>
                      <a:endParaRPr sz="1100"/>
                    </a:p>
                  </a:txBody>
                  <a:tcPr marT="34300" marB="34300"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FDCF9E"/>
                    </a:solidFill>
                  </a:tcPr>
                </a:tc>
              </a:tr>
              <a:tr h="969875">
                <a:tc>
                  <a:txBody>
                    <a:bodyPr>
                      <a:noAutofit/>
                    </a:bodyPr>
                    <a:lstStyle/>
                    <a:p>
                      <a:pPr indent="0" lvl="0" marL="0" marR="0" rtl="0" algn="l">
                        <a:spcBef>
                          <a:spcPts val="0"/>
                        </a:spcBef>
                        <a:spcAft>
                          <a:spcPts val="0"/>
                        </a:spcAft>
                        <a:buNone/>
                      </a:pPr>
                      <a:r>
                        <a:rPr b="1" lang="en" sz="1200">
                          <a:solidFill>
                            <a:schemeClr val="dk1"/>
                          </a:solidFill>
                        </a:rPr>
                        <a:t>Undemanding, uncontrolling</a:t>
                      </a:r>
                      <a:endParaRPr sz="1100"/>
                    </a:p>
                  </a:txBody>
                  <a:tcPr marT="34300" marB="34300"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89AAC9"/>
                    </a:solidFill>
                  </a:tcPr>
                </a:tc>
                <a:tc>
                  <a:txBody>
                    <a:bodyPr>
                      <a:noAutofit/>
                    </a:bodyPr>
                    <a:lstStyle/>
                    <a:p>
                      <a:pPr indent="0" lvl="0" marL="0" marR="0" rtl="0" algn="l">
                        <a:spcBef>
                          <a:spcPts val="0"/>
                        </a:spcBef>
                        <a:spcAft>
                          <a:spcPts val="0"/>
                        </a:spcAft>
                        <a:buNone/>
                      </a:pPr>
                      <a:r>
                        <a:rPr lang="en" sz="1200"/>
                        <a:t>Indulgent</a:t>
                      </a:r>
                      <a:endParaRPr sz="1100"/>
                    </a:p>
                  </a:txBody>
                  <a:tcPr marT="34300" marB="34300"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C2D3E5"/>
                    </a:solidFill>
                  </a:tcPr>
                </a:tc>
                <a:tc>
                  <a:txBody>
                    <a:bodyPr>
                      <a:noAutofit/>
                    </a:bodyPr>
                    <a:lstStyle/>
                    <a:p>
                      <a:pPr indent="0" lvl="0" marL="0" marR="0" rtl="0" algn="l">
                        <a:spcBef>
                          <a:spcPts val="0"/>
                        </a:spcBef>
                        <a:spcAft>
                          <a:spcPts val="0"/>
                        </a:spcAft>
                        <a:buNone/>
                      </a:pPr>
                      <a:r>
                        <a:rPr lang="en" sz="1200"/>
                        <a:t>Neglectful</a:t>
                      </a:r>
                      <a:endParaRPr sz="1100"/>
                    </a:p>
                  </a:txBody>
                  <a:tcPr marT="34300" marB="34300"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C2D3E5"/>
                    </a:solidFill>
                  </a:tcPr>
                </a:tc>
              </a:tr>
            </a:tbl>
          </a:graphicData>
        </a:graphic>
      </p:graphicFrame>
      <p:sp>
        <p:nvSpPr>
          <p:cNvPr id="239" name="Google Shape;239;p38"/>
          <p:cNvSpPr txBox="1"/>
          <p:nvPr>
            <p:ph idx="2" type="body"/>
          </p:nvPr>
        </p:nvSpPr>
        <p:spPr>
          <a:xfrm>
            <a:off x="6096000" y="5008810"/>
            <a:ext cx="3048000" cy="13469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1600"/>
              </a:spcAft>
              <a:buClr>
                <a:schemeClr val="lt1"/>
              </a:buClr>
              <a:buSzPts val="800"/>
              <a:buFont typeface="Arial"/>
              <a:buNone/>
            </a:pPr>
            <a:r>
              <a:rPr b="0" i="0" lang="en" sz="800" u="none" cap="none" strike="noStrike">
                <a:solidFill>
                  <a:schemeClr val="lt1"/>
                </a:solidFill>
                <a:latin typeface="Calibri"/>
                <a:ea typeface="Calibri"/>
                <a:cs typeface="Calibri"/>
                <a:sym typeface="Calibri"/>
              </a:rPr>
              <a:t>©Paul Barton/Corbis/Getty Images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4" name="Shape 244"/>
        <p:cNvGrpSpPr/>
        <p:nvPr/>
      </p:nvGrpSpPr>
      <p:grpSpPr>
        <a:xfrm>
          <a:off x="0" y="0"/>
          <a:ext cx="0" cy="0"/>
          <a:chOff x="0" y="0"/>
          <a:chExt cx="0" cy="0"/>
        </a:xfrm>
      </p:grpSpPr>
      <p:sp>
        <p:nvSpPr>
          <p:cNvPr id="245" name="Google Shape;245;p39"/>
          <p:cNvSpPr txBox="1"/>
          <p:nvPr>
            <p:ph type="title"/>
          </p:nvPr>
        </p:nvSpPr>
        <p:spPr>
          <a:xfrm>
            <a:off x="914400" y="171450"/>
            <a:ext cx="7315200" cy="8023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Further Thoughts on Parenting Styles</a:t>
            </a:r>
            <a:endParaRPr/>
          </a:p>
        </p:txBody>
      </p:sp>
      <p:sp>
        <p:nvSpPr>
          <p:cNvPr id="246" name="Google Shape;246;p39"/>
          <p:cNvSpPr txBox="1"/>
          <p:nvPr>
            <p:ph idx="1" type="body"/>
          </p:nvPr>
        </p:nvSpPr>
        <p:spPr>
          <a:xfrm>
            <a:off x="155200" y="973825"/>
            <a:ext cx="8898300" cy="4044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0" i="0" lang="en" sz="2400" u="none" cap="none" strike="noStrike">
                <a:solidFill>
                  <a:schemeClr val="dk1"/>
                </a:solidFill>
                <a:latin typeface="Calibri"/>
                <a:ea typeface="Calibri"/>
                <a:cs typeface="Calibri"/>
                <a:sym typeface="Calibri"/>
              </a:rPr>
              <a:t>Many parents use a combination of techniques</a:t>
            </a:r>
            <a:endParaRPr sz="2400"/>
          </a:p>
          <a:p>
            <a:pPr indent="0" lvl="0" marL="0" marR="0" rtl="0" algn="l">
              <a:lnSpc>
                <a:spcPct val="100000"/>
              </a:lnSpc>
              <a:spcBef>
                <a:spcPts val="2400"/>
              </a:spcBef>
              <a:spcAft>
                <a:spcPts val="0"/>
              </a:spcAft>
              <a:buClr>
                <a:schemeClr val="dk1"/>
              </a:buClr>
              <a:buSzPts val="2800"/>
              <a:buFont typeface="Arial"/>
              <a:buNone/>
            </a:pPr>
            <a:r>
              <a:rPr b="0" i="0" lang="en" sz="2400" u="none" cap="none" strike="noStrike">
                <a:solidFill>
                  <a:schemeClr val="dk1"/>
                </a:solidFill>
                <a:latin typeface="Calibri"/>
                <a:ea typeface="Calibri"/>
                <a:cs typeface="Calibri"/>
                <a:sym typeface="Calibri"/>
              </a:rPr>
              <a:t>Mothers will use one style, fathers another</a:t>
            </a:r>
            <a:endParaRPr sz="2400"/>
          </a:p>
          <a:p>
            <a:pPr indent="-285750" lvl="1" marL="285750" marR="0" rtl="0" algn="l">
              <a:lnSpc>
                <a:spcPct val="100000"/>
              </a:lnSpc>
              <a:spcBef>
                <a:spcPts val="480"/>
              </a:spcBef>
              <a:spcAft>
                <a:spcPts val="0"/>
              </a:spcAft>
              <a:buClr>
                <a:schemeClr val="dk1"/>
              </a:buClr>
              <a:buSzPts val="2400"/>
              <a:buFont typeface="Arial"/>
              <a:buChar char="•"/>
            </a:pPr>
            <a:r>
              <a:rPr b="0" i="0" lang="en" u="none" cap="none" strike="noStrike">
                <a:solidFill>
                  <a:schemeClr val="dk1"/>
                </a:solidFill>
                <a:latin typeface="Calibri"/>
                <a:ea typeface="Calibri"/>
                <a:cs typeface="Calibri"/>
                <a:sym typeface="Calibri"/>
              </a:rPr>
              <a:t>Especially in traditional cultures, fathers have an authoritarian style and mothers a more permissive, indulgent style</a:t>
            </a:r>
            <a:endParaRPr/>
          </a:p>
          <a:p>
            <a:pPr indent="0" lvl="0" marL="0" marR="0" rtl="0" algn="l">
              <a:lnSpc>
                <a:spcPct val="100000"/>
              </a:lnSpc>
              <a:spcBef>
                <a:spcPts val="2400"/>
              </a:spcBef>
              <a:spcAft>
                <a:spcPts val="0"/>
              </a:spcAft>
              <a:buClr>
                <a:schemeClr val="dk1"/>
              </a:buClr>
              <a:buSzPts val="2800"/>
              <a:buFont typeface="Arial"/>
              <a:buNone/>
            </a:pPr>
            <a:r>
              <a:rPr b="0" i="0" lang="en" sz="2400" u="none" cap="none" strike="noStrike">
                <a:solidFill>
                  <a:schemeClr val="dk1"/>
                </a:solidFill>
                <a:latin typeface="Calibri"/>
                <a:ea typeface="Calibri"/>
                <a:cs typeface="Calibri"/>
                <a:sym typeface="Calibri"/>
              </a:rPr>
              <a:t>It is beneficial for parents to engage in a consistent, and similar, parenting style</a:t>
            </a:r>
            <a:endParaRPr sz="2400"/>
          </a:p>
          <a:p>
            <a:pPr indent="0" lvl="0" marL="0" marR="0" rtl="0" algn="l">
              <a:lnSpc>
                <a:spcPct val="100000"/>
              </a:lnSpc>
              <a:spcBef>
                <a:spcPts val="2400"/>
              </a:spcBef>
              <a:spcAft>
                <a:spcPts val="1600"/>
              </a:spcAft>
              <a:buClr>
                <a:schemeClr val="dk1"/>
              </a:buClr>
              <a:buSzPts val="2800"/>
              <a:buFont typeface="Arial"/>
              <a:buNone/>
            </a:pPr>
            <a:r>
              <a:rPr lang="en" sz="2400"/>
              <a:t>My advice: GET a DOG before you have children!  Determine what you and your </a:t>
            </a:r>
            <a:r>
              <a:rPr lang="en" sz="2400"/>
              <a:t>partner's</a:t>
            </a:r>
            <a:r>
              <a:rPr lang="en" sz="2400"/>
              <a:t> parenting style is BEFORE you have children!</a:t>
            </a:r>
            <a:endParaRPr sz="24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1" name="Shape 251"/>
        <p:cNvGrpSpPr/>
        <p:nvPr/>
      </p:nvGrpSpPr>
      <p:grpSpPr>
        <a:xfrm>
          <a:off x="0" y="0"/>
          <a:ext cx="0" cy="0"/>
          <a:chOff x="0" y="0"/>
          <a:chExt cx="0" cy="0"/>
        </a:xfrm>
      </p:grpSpPr>
      <p:sp>
        <p:nvSpPr>
          <p:cNvPr id="252" name="Google Shape;252;p40"/>
          <p:cNvSpPr txBox="1"/>
          <p:nvPr>
            <p:ph type="title"/>
          </p:nvPr>
        </p:nvSpPr>
        <p:spPr>
          <a:xfrm>
            <a:off x="914400" y="171450"/>
            <a:ext cx="7315200" cy="8023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Parenting and Punishment</a:t>
            </a:r>
            <a:endParaRPr/>
          </a:p>
        </p:txBody>
      </p:sp>
      <p:sp>
        <p:nvSpPr>
          <p:cNvPr id="253" name="Google Shape;253;p40"/>
          <p:cNvSpPr txBox="1"/>
          <p:nvPr>
            <p:ph idx="1" type="body"/>
          </p:nvPr>
        </p:nvSpPr>
        <p:spPr>
          <a:xfrm>
            <a:off x="457200" y="1200149"/>
            <a:ext cx="8229600" cy="371475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800"/>
              <a:buFont typeface="Arial"/>
              <a:buNone/>
            </a:pPr>
            <a:r>
              <a:rPr b="0" i="0" lang="en" sz="2800" u="none" cap="none" strike="noStrike">
                <a:solidFill>
                  <a:schemeClr val="dk1"/>
                </a:solidFill>
                <a:latin typeface="Calibri"/>
                <a:ea typeface="Calibri"/>
                <a:cs typeface="Calibri"/>
                <a:sym typeface="Calibri"/>
              </a:rPr>
              <a:t>Eighty percent of U.S. parents report spanking their children by the time they reached kindergarten</a:t>
            </a:r>
            <a:endParaRPr/>
          </a:p>
          <a:p>
            <a:pPr indent="-285750" lvl="1" marL="285750" marR="0" rtl="0" algn="l">
              <a:spcBef>
                <a:spcPts val="480"/>
              </a:spcBef>
              <a:spcAft>
                <a:spcPts val="0"/>
              </a:spcAft>
              <a:buClr>
                <a:schemeClr val="dk1"/>
              </a:buClr>
              <a:buSzPts val="2400"/>
              <a:buFont typeface="Arial"/>
              <a:buChar char="•"/>
            </a:pPr>
            <a:r>
              <a:rPr b="0" i="0" lang="en" sz="2400" u="none" cap="none" strike="noStrike">
                <a:solidFill>
                  <a:schemeClr val="dk1"/>
                </a:solidFill>
                <a:latin typeface="Calibri"/>
                <a:ea typeface="Calibri"/>
                <a:cs typeface="Calibri"/>
                <a:sym typeface="Calibri"/>
              </a:rPr>
              <a:t>Widespread approval in the U.S. and Canada</a:t>
            </a:r>
            <a:endParaRPr/>
          </a:p>
          <a:p>
            <a:pPr indent="-285750" lvl="1" marL="285750" marR="0" rtl="0" algn="l">
              <a:spcBef>
                <a:spcPts val="480"/>
              </a:spcBef>
              <a:spcAft>
                <a:spcPts val="0"/>
              </a:spcAft>
              <a:buClr>
                <a:schemeClr val="dk1"/>
              </a:buClr>
              <a:buSzPts val="2400"/>
              <a:buFont typeface="Arial"/>
              <a:buChar char="•"/>
            </a:pPr>
            <a:r>
              <a:rPr b="0" i="0" lang="en" sz="2400" u="none" cap="none" strike="noStrike">
                <a:solidFill>
                  <a:schemeClr val="dk1"/>
                </a:solidFill>
                <a:latin typeface="Calibri"/>
                <a:ea typeface="Calibri"/>
                <a:cs typeface="Calibri"/>
                <a:sym typeface="Calibri"/>
              </a:rPr>
              <a:t>Outlawed in 41 countries</a:t>
            </a:r>
            <a:endParaRPr/>
          </a:p>
          <a:p>
            <a:pPr indent="0" lvl="0" marL="0" marR="0" rtl="0" algn="l">
              <a:spcBef>
                <a:spcPts val="480"/>
              </a:spcBef>
              <a:spcAft>
                <a:spcPts val="1600"/>
              </a:spcAft>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7" name="Shape 257"/>
        <p:cNvGrpSpPr/>
        <p:nvPr/>
      </p:nvGrpSpPr>
      <p:grpSpPr>
        <a:xfrm>
          <a:off x="0" y="0"/>
          <a:ext cx="0" cy="0"/>
          <a:chOff x="0" y="0"/>
          <a:chExt cx="0" cy="0"/>
        </a:xfrm>
      </p:grpSpPr>
      <p:sp>
        <p:nvSpPr>
          <p:cNvPr id="258" name="Google Shape;258;p41"/>
          <p:cNvSpPr txBox="1"/>
          <p:nvPr>
            <p:ph type="title"/>
          </p:nvPr>
        </p:nvSpPr>
        <p:spPr>
          <a:xfrm>
            <a:off x="914400" y="171450"/>
            <a:ext cx="7315200" cy="8025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
              <a:t>Parenting and Punishment</a:t>
            </a:r>
            <a:endParaRPr/>
          </a:p>
        </p:txBody>
      </p:sp>
      <p:sp>
        <p:nvSpPr>
          <p:cNvPr id="259" name="Google Shape;259;p41"/>
          <p:cNvSpPr txBox="1"/>
          <p:nvPr>
            <p:ph idx="1" type="body"/>
          </p:nvPr>
        </p:nvSpPr>
        <p:spPr>
          <a:xfrm>
            <a:off x="457200" y="1200149"/>
            <a:ext cx="8229600" cy="3714900"/>
          </a:xfrm>
          <a:prstGeom prst="rect">
            <a:avLst/>
          </a:prstGeom>
        </p:spPr>
        <p:txBody>
          <a:bodyPr anchorCtr="0" anchor="t" bIns="45700" lIns="91425" spcFirstLastPara="1" rIns="91425" wrap="square" tIns="45700">
            <a:noAutofit/>
          </a:bodyPr>
          <a:lstStyle/>
          <a:p>
            <a:pPr indent="0" lvl="0" marL="0" rtl="0" algn="l">
              <a:spcBef>
                <a:spcPts val="2400"/>
              </a:spcBef>
              <a:spcAft>
                <a:spcPts val="0"/>
              </a:spcAft>
              <a:buClr>
                <a:schemeClr val="dk1"/>
              </a:buClr>
              <a:buSzPts val="2800"/>
              <a:buFont typeface="Arial"/>
              <a:buNone/>
            </a:pPr>
            <a:r>
              <a:rPr lang="en"/>
              <a:t>Reasons for avoiding spanking or similar punishments:</a:t>
            </a:r>
            <a:endParaRPr/>
          </a:p>
          <a:p>
            <a:pPr indent="-285750" lvl="1" marL="285750" rtl="0" algn="l">
              <a:spcBef>
                <a:spcPts val="480"/>
              </a:spcBef>
              <a:spcAft>
                <a:spcPts val="0"/>
              </a:spcAft>
              <a:buSzPts val="2400"/>
              <a:buChar char="•"/>
            </a:pPr>
            <a:r>
              <a:rPr lang="en"/>
              <a:t>Children may imitate the behavior</a:t>
            </a:r>
            <a:endParaRPr/>
          </a:p>
          <a:p>
            <a:pPr indent="-285750" lvl="1" marL="285750" rtl="0" algn="l">
              <a:spcBef>
                <a:spcPts val="480"/>
              </a:spcBef>
              <a:spcAft>
                <a:spcPts val="0"/>
              </a:spcAft>
              <a:buSzPts val="2400"/>
              <a:buChar char="•"/>
            </a:pPr>
            <a:r>
              <a:rPr lang="en"/>
              <a:t>Child may avoid the parent or fear the parent</a:t>
            </a:r>
            <a:endParaRPr/>
          </a:p>
          <a:p>
            <a:pPr indent="-285750" lvl="1" marL="285750" rtl="0" algn="l">
              <a:spcBef>
                <a:spcPts val="480"/>
              </a:spcBef>
              <a:spcAft>
                <a:spcPts val="0"/>
              </a:spcAft>
              <a:buSzPts val="2400"/>
              <a:buChar char="•"/>
            </a:pPr>
            <a:r>
              <a:rPr lang="en"/>
              <a:t>Tells children what not to do rather than what to do</a:t>
            </a:r>
            <a:endParaRPr/>
          </a:p>
          <a:p>
            <a:pPr indent="-285750" lvl="1" marL="285750" rtl="0" algn="l">
              <a:spcBef>
                <a:spcPts val="480"/>
              </a:spcBef>
              <a:spcAft>
                <a:spcPts val="0"/>
              </a:spcAft>
              <a:buSzPts val="2400"/>
              <a:buChar char="•"/>
            </a:pPr>
            <a:r>
              <a:rPr lang="en"/>
              <a:t>Parents might unintentionally become so angry when they are punishing the child that they become abusive</a:t>
            </a:r>
            <a:endParaRPr/>
          </a:p>
          <a:p>
            <a:pPr indent="0" lvl="0" marL="0" rtl="0" algn="l">
              <a:spcBef>
                <a:spcPts val="2400"/>
              </a:spcBef>
              <a:spcAft>
                <a:spcPts val="1600"/>
              </a:spcAft>
              <a:buNone/>
            </a:pPr>
            <a:r>
              <a:t/>
            </a:r>
            <a:endParaRPr/>
          </a:p>
        </p:txBody>
      </p:sp>
      <p:sp>
        <p:nvSpPr>
          <p:cNvPr id="260" name="Google Shape;260;p41"/>
          <p:cNvSpPr txBox="1"/>
          <p:nvPr>
            <p:ph idx="2" type="body"/>
          </p:nvPr>
        </p:nvSpPr>
        <p:spPr>
          <a:xfrm>
            <a:off x="5867400" y="5029200"/>
            <a:ext cx="3276600" cy="114300"/>
          </a:xfrm>
          <a:prstGeom prst="rect">
            <a:avLst/>
          </a:prstGeom>
        </p:spPr>
        <p:txBody>
          <a:bodyPr anchorCtr="0" anchor="ctr" bIns="45700" lIns="91425" spcFirstLastPara="1" rIns="91425" wrap="square" tIns="45700">
            <a:noAutofit/>
          </a:bodyPr>
          <a:lstStyle/>
          <a:p>
            <a:pPr indent="0" lvl="0" marL="0" rtl="0" algn="r">
              <a:spcBef>
                <a:spcPts val="160"/>
              </a:spcBef>
              <a:spcAft>
                <a:spcPts val="1600"/>
              </a:spcAft>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5" name="Shape 265"/>
        <p:cNvGrpSpPr/>
        <p:nvPr/>
      </p:nvGrpSpPr>
      <p:grpSpPr>
        <a:xfrm>
          <a:off x="0" y="0"/>
          <a:ext cx="0" cy="0"/>
          <a:chOff x="0" y="0"/>
          <a:chExt cx="0" cy="0"/>
        </a:xfrm>
      </p:grpSpPr>
      <p:sp>
        <p:nvSpPr>
          <p:cNvPr id="266" name="Google Shape;266;p42"/>
          <p:cNvSpPr txBox="1"/>
          <p:nvPr>
            <p:ph type="title"/>
          </p:nvPr>
        </p:nvSpPr>
        <p:spPr>
          <a:xfrm>
            <a:off x="914400" y="171450"/>
            <a:ext cx="7315200" cy="8023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Coparenting</a:t>
            </a:r>
            <a:endParaRPr/>
          </a:p>
        </p:txBody>
      </p:sp>
      <p:sp>
        <p:nvSpPr>
          <p:cNvPr id="267" name="Google Shape;267;p42"/>
          <p:cNvSpPr txBox="1"/>
          <p:nvPr>
            <p:ph idx="1" type="body"/>
          </p:nvPr>
        </p:nvSpPr>
        <p:spPr>
          <a:xfrm>
            <a:off x="457200" y="1200149"/>
            <a:ext cx="8229600" cy="371475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800"/>
              <a:buFont typeface="Arial"/>
              <a:buNone/>
            </a:pPr>
            <a:r>
              <a:rPr b="0" i="0" lang="en" sz="2400" u="none" cap="none" strike="noStrike">
                <a:solidFill>
                  <a:schemeClr val="dk1"/>
                </a:solidFill>
                <a:latin typeface="Calibri"/>
                <a:ea typeface="Calibri"/>
                <a:cs typeface="Calibri"/>
                <a:sym typeface="Calibri"/>
              </a:rPr>
              <a:t>Coparenting is the support that parents provide one another in jointly raising a child</a:t>
            </a:r>
            <a:endParaRPr sz="2400"/>
          </a:p>
          <a:p>
            <a:pPr indent="0" lvl="0" marL="0" marR="0" rtl="0" algn="l">
              <a:spcBef>
                <a:spcPts val="2400"/>
              </a:spcBef>
              <a:spcAft>
                <a:spcPts val="0"/>
              </a:spcAft>
              <a:buClr>
                <a:schemeClr val="dk1"/>
              </a:buClr>
              <a:buSzPts val="2800"/>
              <a:buFont typeface="Arial"/>
              <a:buNone/>
            </a:pPr>
            <a:r>
              <a:rPr b="0" i="0" lang="en" sz="2400" u="none" cap="none" strike="noStrike">
                <a:solidFill>
                  <a:schemeClr val="dk1"/>
                </a:solidFill>
                <a:latin typeface="Calibri"/>
                <a:ea typeface="Calibri"/>
                <a:cs typeface="Calibri"/>
                <a:sym typeface="Calibri"/>
              </a:rPr>
              <a:t>Poor coordination between parents, undermining of the other parent, lack of cooperation and warmth, and disconnection by one parent are conditions that place children at risk for problems</a:t>
            </a:r>
            <a:endParaRPr sz="2400"/>
          </a:p>
          <a:p>
            <a:pPr indent="0" lvl="0" marL="0" marR="0" rtl="0" algn="l">
              <a:spcBef>
                <a:spcPts val="2400"/>
              </a:spcBef>
              <a:spcAft>
                <a:spcPts val="1600"/>
              </a:spcAft>
              <a:buClr>
                <a:schemeClr val="dk1"/>
              </a:buClr>
              <a:buSzPts val="2800"/>
              <a:buFont typeface="Arial"/>
              <a:buNone/>
            </a:pPr>
            <a:r>
              <a:rPr b="0" i="0" lang="en" sz="2400" u="none" cap="none" strike="noStrike">
                <a:solidFill>
                  <a:schemeClr val="dk1"/>
                </a:solidFill>
                <a:latin typeface="Calibri"/>
                <a:ea typeface="Calibri"/>
                <a:cs typeface="Calibri"/>
                <a:sym typeface="Calibri"/>
              </a:rPr>
              <a:t>Parents could benefit from counseling and therapy</a:t>
            </a:r>
            <a:endParaRPr sz="24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2" name="Shape 272"/>
        <p:cNvGrpSpPr/>
        <p:nvPr/>
      </p:nvGrpSpPr>
      <p:grpSpPr>
        <a:xfrm>
          <a:off x="0" y="0"/>
          <a:ext cx="0" cy="0"/>
          <a:chOff x="0" y="0"/>
          <a:chExt cx="0" cy="0"/>
        </a:xfrm>
      </p:grpSpPr>
      <p:sp>
        <p:nvSpPr>
          <p:cNvPr id="273" name="Google Shape;273;p43"/>
          <p:cNvSpPr txBox="1"/>
          <p:nvPr>
            <p:ph type="title"/>
          </p:nvPr>
        </p:nvSpPr>
        <p:spPr>
          <a:xfrm>
            <a:off x="914400" y="171450"/>
            <a:ext cx="7315200" cy="8023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Child Maltreatment </a:t>
            </a:r>
            <a:endParaRPr/>
          </a:p>
        </p:txBody>
      </p:sp>
      <p:sp>
        <p:nvSpPr>
          <p:cNvPr id="274" name="Google Shape;274;p43"/>
          <p:cNvSpPr txBox="1"/>
          <p:nvPr>
            <p:ph idx="1" type="body"/>
          </p:nvPr>
        </p:nvSpPr>
        <p:spPr>
          <a:xfrm>
            <a:off x="206925" y="973825"/>
            <a:ext cx="8859600" cy="4036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800"/>
              <a:buFont typeface="Arial"/>
              <a:buNone/>
            </a:pPr>
            <a:r>
              <a:rPr b="0" i="0" lang="en" sz="2200" u="none" cap="none" strike="noStrike">
                <a:solidFill>
                  <a:schemeClr val="dk1"/>
                </a:solidFill>
                <a:latin typeface="Calibri"/>
                <a:ea typeface="Calibri"/>
                <a:cs typeface="Calibri"/>
                <a:sym typeface="Calibri"/>
              </a:rPr>
              <a:t>In 2013, 679,000 U.S. children were found to be victims of child abuse at least once during that year</a:t>
            </a:r>
            <a:endParaRPr sz="2200"/>
          </a:p>
          <a:p>
            <a:pPr indent="-273050" lvl="1" marL="285750" marR="0" rtl="0" algn="l">
              <a:spcBef>
                <a:spcPts val="480"/>
              </a:spcBef>
              <a:spcAft>
                <a:spcPts val="0"/>
              </a:spcAft>
              <a:buClr>
                <a:schemeClr val="dk1"/>
              </a:buClr>
              <a:buSzPts val="2200"/>
              <a:buFont typeface="Arial"/>
              <a:buChar char="•"/>
            </a:pPr>
            <a:r>
              <a:rPr b="0" i="0" lang="en" sz="2200" u="none" cap="none" strike="noStrike">
                <a:solidFill>
                  <a:schemeClr val="dk1"/>
                </a:solidFill>
                <a:latin typeface="Calibri"/>
                <a:ea typeface="Calibri"/>
                <a:cs typeface="Calibri"/>
                <a:sym typeface="Calibri"/>
              </a:rPr>
              <a:t>Abuse was committed by parents in 81% of the cases</a:t>
            </a:r>
            <a:endParaRPr sz="2200"/>
          </a:p>
          <a:p>
            <a:pPr indent="0" lvl="0" marL="0" marR="0" rtl="0" algn="l">
              <a:spcBef>
                <a:spcPts val="2400"/>
              </a:spcBef>
              <a:spcAft>
                <a:spcPts val="0"/>
              </a:spcAft>
              <a:buClr>
                <a:schemeClr val="dk1"/>
              </a:buClr>
              <a:buSzPts val="2800"/>
              <a:buFont typeface="Arial"/>
              <a:buNone/>
            </a:pPr>
            <a:r>
              <a:rPr b="0" i="0" lang="en" sz="2200" u="none" cap="none" strike="noStrike">
                <a:solidFill>
                  <a:schemeClr val="dk1"/>
                </a:solidFill>
                <a:latin typeface="Calibri"/>
                <a:ea typeface="Calibri"/>
                <a:cs typeface="Calibri"/>
                <a:sym typeface="Calibri"/>
              </a:rPr>
              <a:t>Developmentalists increasingly use the term </a:t>
            </a:r>
            <a:r>
              <a:rPr b="0" i="1" lang="en" sz="2200" u="none" cap="none" strike="noStrike">
                <a:solidFill>
                  <a:schemeClr val="dk1"/>
                </a:solidFill>
                <a:latin typeface="Calibri"/>
                <a:ea typeface="Calibri"/>
                <a:cs typeface="Calibri"/>
                <a:sym typeface="Calibri"/>
              </a:rPr>
              <a:t>child maltreatment </a:t>
            </a:r>
            <a:r>
              <a:rPr b="0" i="0" lang="en" sz="2200" u="none" cap="none" strike="noStrike">
                <a:solidFill>
                  <a:schemeClr val="dk1"/>
                </a:solidFill>
                <a:latin typeface="Calibri"/>
                <a:ea typeface="Calibri"/>
                <a:cs typeface="Calibri"/>
                <a:sym typeface="Calibri"/>
              </a:rPr>
              <a:t>to acknowledge diverse conditions </a:t>
            </a:r>
            <a:endParaRPr sz="2200"/>
          </a:p>
          <a:p>
            <a:pPr indent="-273050" lvl="1" marL="285750" marR="0" rtl="0" algn="l">
              <a:spcBef>
                <a:spcPts val="480"/>
              </a:spcBef>
              <a:spcAft>
                <a:spcPts val="0"/>
              </a:spcAft>
              <a:buClr>
                <a:schemeClr val="dk1"/>
              </a:buClr>
              <a:buSzPts val="2200"/>
              <a:buFont typeface="Arial"/>
              <a:buChar char="•"/>
            </a:pPr>
            <a:r>
              <a:rPr b="0" i="0" lang="en" sz="2200" u="none" cap="none" strike="noStrike">
                <a:solidFill>
                  <a:schemeClr val="dk1"/>
                </a:solidFill>
                <a:latin typeface="Calibri"/>
                <a:ea typeface="Calibri"/>
                <a:cs typeface="Calibri"/>
                <a:sym typeface="Calibri"/>
              </a:rPr>
              <a:t>Physical abuse</a:t>
            </a:r>
            <a:endParaRPr sz="2200"/>
          </a:p>
          <a:p>
            <a:pPr indent="-273050" lvl="1" marL="285750" marR="0" rtl="0" algn="l">
              <a:spcBef>
                <a:spcPts val="480"/>
              </a:spcBef>
              <a:spcAft>
                <a:spcPts val="0"/>
              </a:spcAft>
              <a:buClr>
                <a:schemeClr val="dk1"/>
              </a:buClr>
              <a:buSzPts val="2200"/>
              <a:buFont typeface="Arial"/>
              <a:buChar char="•"/>
            </a:pPr>
            <a:r>
              <a:rPr b="0" i="0" lang="en" sz="2200" u="none" cap="none" strike="noStrike">
                <a:solidFill>
                  <a:schemeClr val="dk1"/>
                </a:solidFill>
                <a:latin typeface="Calibri"/>
                <a:ea typeface="Calibri"/>
                <a:cs typeface="Calibri"/>
                <a:sym typeface="Calibri"/>
              </a:rPr>
              <a:t>Child neglect</a:t>
            </a:r>
            <a:endParaRPr sz="2200"/>
          </a:p>
          <a:p>
            <a:pPr indent="-273050" lvl="1" marL="285750" marR="0" rtl="0" algn="l">
              <a:spcBef>
                <a:spcPts val="480"/>
              </a:spcBef>
              <a:spcAft>
                <a:spcPts val="0"/>
              </a:spcAft>
              <a:buClr>
                <a:schemeClr val="dk1"/>
              </a:buClr>
              <a:buSzPts val="2200"/>
              <a:buFont typeface="Arial"/>
              <a:buChar char="•"/>
            </a:pPr>
            <a:r>
              <a:rPr b="0" i="0" lang="en" sz="2200" u="none" cap="none" strike="noStrike">
                <a:solidFill>
                  <a:schemeClr val="dk1"/>
                </a:solidFill>
                <a:latin typeface="Calibri"/>
                <a:ea typeface="Calibri"/>
                <a:cs typeface="Calibri"/>
                <a:sym typeface="Calibri"/>
              </a:rPr>
              <a:t>Sexual abuse</a:t>
            </a:r>
            <a:endParaRPr sz="2200"/>
          </a:p>
          <a:p>
            <a:pPr indent="-273050" lvl="1" marL="285750" marR="0" rtl="0" algn="l">
              <a:spcBef>
                <a:spcPts val="480"/>
              </a:spcBef>
              <a:spcAft>
                <a:spcPts val="1600"/>
              </a:spcAft>
              <a:buClr>
                <a:schemeClr val="dk1"/>
              </a:buClr>
              <a:buSzPts val="2200"/>
              <a:buFont typeface="Arial"/>
              <a:buChar char="•"/>
            </a:pPr>
            <a:r>
              <a:rPr b="0" i="0" lang="en" sz="2200" u="none" cap="none" strike="noStrike">
                <a:solidFill>
                  <a:schemeClr val="dk1"/>
                </a:solidFill>
                <a:latin typeface="Calibri"/>
                <a:ea typeface="Calibri"/>
                <a:cs typeface="Calibri"/>
                <a:sym typeface="Calibri"/>
              </a:rPr>
              <a:t>Emotional abuse (psychological/verbal abuse/mental injury)</a:t>
            </a:r>
            <a:endParaRPr sz="22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9" name="Shape 279"/>
        <p:cNvGrpSpPr/>
        <p:nvPr/>
      </p:nvGrpSpPr>
      <p:grpSpPr>
        <a:xfrm>
          <a:off x="0" y="0"/>
          <a:ext cx="0" cy="0"/>
          <a:chOff x="0" y="0"/>
          <a:chExt cx="0" cy="0"/>
        </a:xfrm>
      </p:grpSpPr>
      <p:sp>
        <p:nvSpPr>
          <p:cNvPr id="280" name="Google Shape;280;p44"/>
          <p:cNvSpPr txBox="1"/>
          <p:nvPr>
            <p:ph type="title"/>
          </p:nvPr>
        </p:nvSpPr>
        <p:spPr>
          <a:xfrm>
            <a:off x="914400" y="171450"/>
            <a:ext cx="7315200" cy="8023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Child Maltreatment</a:t>
            </a:r>
            <a:endParaRPr/>
          </a:p>
        </p:txBody>
      </p:sp>
      <p:sp>
        <p:nvSpPr>
          <p:cNvPr id="281" name="Google Shape;281;p44"/>
          <p:cNvSpPr txBox="1"/>
          <p:nvPr>
            <p:ph idx="1" type="body"/>
          </p:nvPr>
        </p:nvSpPr>
        <p:spPr>
          <a:xfrm>
            <a:off x="457200" y="1200149"/>
            <a:ext cx="8229600" cy="371475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800"/>
              <a:buFont typeface="Arial"/>
              <a:buNone/>
            </a:pPr>
            <a:r>
              <a:rPr b="0" i="0" lang="en" sz="2400" u="none" cap="none" strike="noStrike">
                <a:solidFill>
                  <a:schemeClr val="dk1"/>
                </a:solidFill>
                <a:latin typeface="Calibri"/>
                <a:ea typeface="Calibri"/>
                <a:cs typeface="Calibri"/>
                <a:sym typeface="Calibri"/>
              </a:rPr>
              <a:t>Combination of factors (culture, family, developmental characteristics) contributes to child maltreatment</a:t>
            </a:r>
            <a:endParaRPr sz="2400"/>
          </a:p>
          <a:p>
            <a:pPr indent="0" lvl="0" marL="0" marR="0" rtl="0" algn="l">
              <a:spcBef>
                <a:spcPts val="2400"/>
              </a:spcBef>
              <a:spcAft>
                <a:spcPts val="0"/>
              </a:spcAft>
              <a:buClr>
                <a:schemeClr val="dk1"/>
              </a:buClr>
              <a:buSzPts val="2800"/>
              <a:buFont typeface="Arial"/>
              <a:buNone/>
            </a:pPr>
            <a:r>
              <a:rPr b="0" i="0" lang="en" sz="2400" u="none" cap="none" strike="noStrike">
                <a:solidFill>
                  <a:schemeClr val="dk1"/>
                </a:solidFill>
                <a:latin typeface="Calibri"/>
                <a:ea typeface="Calibri"/>
                <a:cs typeface="Calibri"/>
                <a:sym typeface="Calibri"/>
              </a:rPr>
              <a:t>About one-third of abusive parents were abused as children</a:t>
            </a:r>
            <a:endParaRPr sz="2400"/>
          </a:p>
          <a:p>
            <a:pPr indent="0" lvl="0" marL="0" marR="0" rtl="0" algn="l">
              <a:spcBef>
                <a:spcPts val="2400"/>
              </a:spcBef>
              <a:spcAft>
                <a:spcPts val="1600"/>
              </a:spcAft>
              <a:buClr>
                <a:schemeClr val="dk1"/>
              </a:buClr>
              <a:buSzPts val="2800"/>
              <a:buFont typeface="Arial"/>
              <a:buNone/>
            </a:pPr>
            <a:r>
              <a:rPr b="0" i="0" lang="en" sz="2400" u="none" cap="none" strike="noStrike">
                <a:solidFill>
                  <a:schemeClr val="dk1"/>
                </a:solidFill>
                <a:latin typeface="Calibri"/>
                <a:ea typeface="Calibri"/>
                <a:cs typeface="Calibri"/>
                <a:sym typeface="Calibri"/>
              </a:rPr>
              <a:t>Mothers who break out of this intergenerational transmission of abuse often report having had at least one warm, caring adult in their background; having a close, positive marital relationship; and having received therapy</a:t>
            </a:r>
            <a:endParaRPr sz="24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6" name="Shape 286"/>
        <p:cNvGrpSpPr/>
        <p:nvPr/>
      </p:nvGrpSpPr>
      <p:grpSpPr>
        <a:xfrm>
          <a:off x="0" y="0"/>
          <a:ext cx="0" cy="0"/>
          <a:chOff x="0" y="0"/>
          <a:chExt cx="0" cy="0"/>
        </a:xfrm>
      </p:grpSpPr>
      <p:sp>
        <p:nvSpPr>
          <p:cNvPr id="287" name="Google Shape;287;p45"/>
          <p:cNvSpPr txBox="1"/>
          <p:nvPr>
            <p:ph type="title"/>
          </p:nvPr>
        </p:nvSpPr>
        <p:spPr>
          <a:xfrm>
            <a:off x="914400" y="171450"/>
            <a:ext cx="7315200" cy="8023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Child Maltreatment </a:t>
            </a:r>
            <a:endParaRPr/>
          </a:p>
        </p:txBody>
      </p:sp>
      <p:sp>
        <p:nvSpPr>
          <p:cNvPr id="288" name="Google Shape;288;p45"/>
          <p:cNvSpPr txBox="1"/>
          <p:nvPr>
            <p:ph idx="1" type="body"/>
          </p:nvPr>
        </p:nvSpPr>
        <p:spPr>
          <a:xfrm>
            <a:off x="457200" y="1200149"/>
            <a:ext cx="8229600" cy="371475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800"/>
              <a:buFont typeface="Arial"/>
              <a:buNone/>
            </a:pPr>
            <a:r>
              <a:rPr b="0" i="0" lang="en" sz="2800" u="none" cap="none" strike="noStrike">
                <a:solidFill>
                  <a:schemeClr val="dk1"/>
                </a:solidFill>
                <a:latin typeface="Calibri"/>
                <a:ea typeface="Calibri"/>
                <a:cs typeface="Calibri"/>
                <a:sym typeface="Calibri"/>
              </a:rPr>
              <a:t>Developmental consequences of abuse in childhood and adolescence:</a:t>
            </a:r>
            <a:endParaRPr/>
          </a:p>
          <a:p>
            <a:pPr indent="-285750" lvl="1" marL="285750" marR="0" rtl="0" algn="l">
              <a:spcBef>
                <a:spcPts val="480"/>
              </a:spcBef>
              <a:spcAft>
                <a:spcPts val="0"/>
              </a:spcAft>
              <a:buClr>
                <a:schemeClr val="dk1"/>
              </a:buClr>
              <a:buSzPts val="2400"/>
              <a:buFont typeface="Arial"/>
              <a:buChar char="•"/>
            </a:pPr>
            <a:r>
              <a:rPr b="0" i="0" lang="en" sz="2400" u="none" cap="none" strike="noStrike">
                <a:solidFill>
                  <a:schemeClr val="dk1"/>
                </a:solidFill>
                <a:latin typeface="Calibri"/>
                <a:ea typeface="Calibri"/>
                <a:cs typeface="Calibri"/>
                <a:sym typeface="Calibri"/>
              </a:rPr>
              <a:t>Poor emotion regulation</a:t>
            </a:r>
            <a:endParaRPr/>
          </a:p>
          <a:p>
            <a:pPr indent="-285750" lvl="1" marL="285750" marR="0" rtl="0" algn="l">
              <a:spcBef>
                <a:spcPts val="480"/>
              </a:spcBef>
              <a:spcAft>
                <a:spcPts val="0"/>
              </a:spcAft>
              <a:buClr>
                <a:schemeClr val="dk1"/>
              </a:buClr>
              <a:buSzPts val="2400"/>
              <a:buFont typeface="Arial"/>
              <a:buChar char="•"/>
            </a:pPr>
            <a:r>
              <a:rPr b="0" i="0" lang="en" sz="2400" u="none" cap="none" strike="noStrike">
                <a:solidFill>
                  <a:schemeClr val="dk1"/>
                </a:solidFill>
                <a:latin typeface="Calibri"/>
                <a:ea typeface="Calibri"/>
                <a:cs typeface="Calibri"/>
                <a:sym typeface="Calibri"/>
              </a:rPr>
              <a:t>Problems in attachment and peer relations</a:t>
            </a:r>
            <a:endParaRPr/>
          </a:p>
          <a:p>
            <a:pPr indent="-285750" lvl="1" marL="285750" marR="0" rtl="0" algn="l">
              <a:spcBef>
                <a:spcPts val="480"/>
              </a:spcBef>
              <a:spcAft>
                <a:spcPts val="0"/>
              </a:spcAft>
              <a:buClr>
                <a:schemeClr val="dk1"/>
              </a:buClr>
              <a:buSzPts val="2400"/>
              <a:buFont typeface="Arial"/>
              <a:buChar char="•"/>
            </a:pPr>
            <a:r>
              <a:rPr b="0" i="0" lang="en" sz="2400" u="none" cap="none" strike="noStrike">
                <a:solidFill>
                  <a:schemeClr val="dk1"/>
                </a:solidFill>
                <a:latin typeface="Calibri"/>
                <a:ea typeface="Calibri"/>
                <a:cs typeface="Calibri"/>
                <a:sym typeface="Calibri"/>
              </a:rPr>
              <a:t>Difficulty in adapting to school</a:t>
            </a:r>
            <a:endParaRPr/>
          </a:p>
          <a:p>
            <a:pPr indent="-285750" lvl="1" marL="285750" marR="0" rtl="0" algn="l">
              <a:spcBef>
                <a:spcPts val="480"/>
              </a:spcBef>
              <a:spcAft>
                <a:spcPts val="0"/>
              </a:spcAft>
              <a:buClr>
                <a:schemeClr val="dk1"/>
              </a:buClr>
              <a:buSzPts val="2400"/>
              <a:buFont typeface="Arial"/>
              <a:buChar char="•"/>
            </a:pPr>
            <a:r>
              <a:rPr b="0" i="0" lang="en" sz="2400" u="none" cap="none" strike="noStrike">
                <a:solidFill>
                  <a:schemeClr val="dk1"/>
                </a:solidFill>
                <a:latin typeface="Calibri"/>
                <a:ea typeface="Calibri"/>
                <a:cs typeface="Calibri"/>
                <a:sym typeface="Calibri"/>
              </a:rPr>
              <a:t>Psychological problems such as delinquency and depression</a:t>
            </a:r>
            <a:endParaRPr/>
          </a:p>
          <a:p>
            <a:pPr indent="0" lvl="0" marL="0" marR="0" rtl="0" algn="l">
              <a:spcBef>
                <a:spcPts val="480"/>
              </a:spcBef>
              <a:spcAft>
                <a:spcPts val="1600"/>
              </a:spcAft>
              <a:buNone/>
            </a:pPr>
            <a:r>
              <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3" name="Shape 293"/>
        <p:cNvGrpSpPr/>
        <p:nvPr/>
      </p:nvGrpSpPr>
      <p:grpSpPr>
        <a:xfrm>
          <a:off x="0" y="0"/>
          <a:ext cx="0" cy="0"/>
          <a:chOff x="0" y="0"/>
          <a:chExt cx="0" cy="0"/>
        </a:xfrm>
      </p:grpSpPr>
      <p:sp>
        <p:nvSpPr>
          <p:cNvPr id="294" name="Google Shape;294;p46"/>
          <p:cNvSpPr txBox="1"/>
          <p:nvPr>
            <p:ph type="title"/>
          </p:nvPr>
        </p:nvSpPr>
        <p:spPr>
          <a:xfrm>
            <a:off x="914400" y="171450"/>
            <a:ext cx="7315200" cy="8023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Sibling Relationships and Birth Order </a:t>
            </a:r>
            <a:endParaRPr/>
          </a:p>
        </p:txBody>
      </p:sp>
      <p:sp>
        <p:nvSpPr>
          <p:cNvPr id="295" name="Google Shape;295;p46"/>
          <p:cNvSpPr txBox="1"/>
          <p:nvPr>
            <p:ph idx="1" type="body"/>
          </p:nvPr>
        </p:nvSpPr>
        <p:spPr>
          <a:xfrm>
            <a:off x="457200" y="1200149"/>
            <a:ext cx="8229600" cy="3714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800"/>
              <a:buFont typeface="Arial"/>
              <a:buNone/>
            </a:pPr>
            <a:r>
              <a:rPr b="0" i="0" lang="en" sz="2800" u="none" cap="none" strike="noStrike">
                <a:solidFill>
                  <a:schemeClr val="dk1"/>
                </a:solidFill>
                <a:latin typeface="Calibri"/>
                <a:ea typeface="Calibri"/>
                <a:cs typeface="Calibri"/>
                <a:sym typeface="Calibri"/>
              </a:rPr>
              <a:t>Association between a child’s behavior and the sibling relationship is bidirectional</a:t>
            </a:r>
            <a:endParaRPr/>
          </a:p>
          <a:p>
            <a:pPr indent="-285750" lvl="1" marL="285750" marR="0" rtl="0" algn="l">
              <a:spcBef>
                <a:spcPts val="480"/>
              </a:spcBef>
              <a:spcAft>
                <a:spcPts val="0"/>
              </a:spcAft>
              <a:buClr>
                <a:schemeClr val="dk1"/>
              </a:buClr>
              <a:buSzPts val="2400"/>
              <a:buFont typeface="Arial"/>
              <a:buChar char="•"/>
            </a:pPr>
            <a:r>
              <a:rPr b="0" i="0" lang="en" sz="2400" u="none" cap="none" strike="noStrike">
                <a:solidFill>
                  <a:schemeClr val="dk1"/>
                </a:solidFill>
                <a:latin typeface="Calibri"/>
                <a:ea typeface="Calibri"/>
                <a:cs typeface="Calibri"/>
                <a:sym typeface="Calibri"/>
              </a:rPr>
              <a:t>Child’s behavior predicts later sibling relationship quality</a:t>
            </a:r>
            <a:endParaRPr/>
          </a:p>
          <a:p>
            <a:pPr indent="-285750" lvl="1" marL="285750" marR="0" rtl="0" algn="l">
              <a:spcBef>
                <a:spcPts val="480"/>
              </a:spcBef>
              <a:spcAft>
                <a:spcPts val="0"/>
              </a:spcAft>
              <a:buClr>
                <a:schemeClr val="dk1"/>
              </a:buClr>
              <a:buSzPts val="2400"/>
              <a:buFont typeface="Arial"/>
              <a:buChar char="•"/>
            </a:pPr>
            <a:r>
              <a:rPr b="0" i="0" lang="en" sz="2400" u="none" cap="none" strike="noStrike">
                <a:solidFill>
                  <a:schemeClr val="dk1"/>
                </a:solidFill>
                <a:latin typeface="Calibri"/>
                <a:ea typeface="Calibri"/>
                <a:cs typeface="Calibri"/>
                <a:sym typeface="Calibri"/>
              </a:rPr>
              <a:t>Sibling relationship quality predicts later child behavior </a:t>
            </a:r>
            <a:endParaRPr/>
          </a:p>
          <a:p>
            <a:pPr indent="0" lvl="0" marL="0" marR="0" rtl="0" algn="l">
              <a:spcBef>
                <a:spcPts val="480"/>
              </a:spcBef>
              <a:spcAft>
                <a:spcPts val="1600"/>
              </a:spcAft>
              <a:buNone/>
            </a:pPr>
            <a:r>
              <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9" name="Shape 299"/>
        <p:cNvGrpSpPr/>
        <p:nvPr/>
      </p:nvGrpSpPr>
      <p:grpSpPr>
        <a:xfrm>
          <a:off x="0" y="0"/>
          <a:ext cx="0" cy="0"/>
          <a:chOff x="0" y="0"/>
          <a:chExt cx="0" cy="0"/>
        </a:xfrm>
      </p:grpSpPr>
      <p:sp>
        <p:nvSpPr>
          <p:cNvPr id="300" name="Google Shape;300;p47"/>
          <p:cNvSpPr txBox="1"/>
          <p:nvPr>
            <p:ph type="title"/>
          </p:nvPr>
        </p:nvSpPr>
        <p:spPr>
          <a:xfrm>
            <a:off x="914400" y="171450"/>
            <a:ext cx="7315200" cy="8025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
              <a:t>Sibling Relationships and Birth Order </a:t>
            </a:r>
            <a:endParaRPr/>
          </a:p>
        </p:txBody>
      </p:sp>
      <p:sp>
        <p:nvSpPr>
          <p:cNvPr id="301" name="Google Shape;301;p47"/>
          <p:cNvSpPr txBox="1"/>
          <p:nvPr>
            <p:ph idx="1" type="body"/>
          </p:nvPr>
        </p:nvSpPr>
        <p:spPr>
          <a:xfrm>
            <a:off x="258675" y="858775"/>
            <a:ext cx="5445000" cy="4056300"/>
          </a:xfrm>
          <a:prstGeom prst="rect">
            <a:avLst/>
          </a:prstGeom>
        </p:spPr>
        <p:txBody>
          <a:bodyPr anchorCtr="0" anchor="t" bIns="45700" lIns="91425" spcFirstLastPara="1" rIns="91425" wrap="square" tIns="45700">
            <a:noAutofit/>
          </a:bodyPr>
          <a:lstStyle/>
          <a:p>
            <a:pPr indent="0" lvl="0" marL="0" rtl="0" algn="l">
              <a:spcBef>
                <a:spcPts val="2400"/>
              </a:spcBef>
              <a:spcAft>
                <a:spcPts val="0"/>
              </a:spcAft>
              <a:buClr>
                <a:schemeClr val="dk1"/>
              </a:buClr>
              <a:buSzPts val="2800"/>
              <a:buFont typeface="Arial"/>
              <a:buNone/>
            </a:pPr>
            <a:r>
              <a:rPr lang="en"/>
              <a:t>Conflict is among many dimensions of sibling relations</a:t>
            </a:r>
            <a:endParaRPr/>
          </a:p>
          <a:p>
            <a:pPr indent="-285750" lvl="1" marL="285750" rtl="0" algn="l">
              <a:spcBef>
                <a:spcPts val="480"/>
              </a:spcBef>
              <a:spcAft>
                <a:spcPts val="0"/>
              </a:spcAft>
              <a:buSzPts val="2400"/>
              <a:buChar char="•"/>
            </a:pPr>
            <a:r>
              <a:rPr lang="en"/>
              <a:t>Most frequent parental reaction to sibling confrontations is to do nothing</a:t>
            </a:r>
            <a:endParaRPr/>
          </a:p>
          <a:p>
            <a:pPr indent="-285750" lvl="1" marL="285750" rtl="0" algn="l">
              <a:spcBef>
                <a:spcPts val="480"/>
              </a:spcBef>
              <a:spcAft>
                <a:spcPts val="0"/>
              </a:spcAft>
              <a:buSzPts val="2400"/>
              <a:buChar char="•"/>
            </a:pPr>
            <a:r>
              <a:rPr lang="en"/>
              <a:t>Sibling relations also include helping, sharing, teaching, fighting, and playing; and providing emotional support, rivalry, and communication</a:t>
            </a:r>
            <a:endParaRPr/>
          </a:p>
          <a:p>
            <a:pPr indent="0" lvl="0" marL="0" rtl="0" algn="l">
              <a:spcBef>
                <a:spcPts val="2400"/>
              </a:spcBef>
              <a:spcAft>
                <a:spcPts val="1600"/>
              </a:spcAft>
              <a:buNone/>
            </a:pPr>
            <a:r>
              <a:t/>
            </a:r>
            <a:endParaRPr/>
          </a:p>
        </p:txBody>
      </p:sp>
      <p:sp>
        <p:nvSpPr>
          <p:cNvPr id="302" name="Google Shape;302;p47"/>
          <p:cNvSpPr txBox="1"/>
          <p:nvPr>
            <p:ph idx="2" type="body"/>
          </p:nvPr>
        </p:nvSpPr>
        <p:spPr>
          <a:xfrm>
            <a:off x="5867400" y="5029200"/>
            <a:ext cx="3276600" cy="114300"/>
          </a:xfrm>
          <a:prstGeom prst="rect">
            <a:avLst/>
          </a:prstGeom>
        </p:spPr>
        <p:txBody>
          <a:bodyPr anchorCtr="0" anchor="ctr" bIns="45700" lIns="91425" spcFirstLastPara="1" rIns="91425" wrap="square" tIns="45700">
            <a:noAutofit/>
          </a:bodyPr>
          <a:lstStyle/>
          <a:p>
            <a:pPr indent="0" lvl="0" marL="0" rtl="0" algn="r">
              <a:spcBef>
                <a:spcPts val="160"/>
              </a:spcBef>
              <a:spcAft>
                <a:spcPts val="1600"/>
              </a:spcAft>
              <a:buNone/>
            </a:pPr>
            <a:r>
              <a:t/>
            </a:r>
            <a:endParaRPr/>
          </a:p>
        </p:txBody>
      </p:sp>
      <p:pic>
        <p:nvPicPr>
          <p:cNvPr id="303" name="Google Shape;303;p47"/>
          <p:cNvPicPr preferRelativeResize="0"/>
          <p:nvPr/>
        </p:nvPicPr>
        <p:blipFill>
          <a:blip r:embed="rId3">
            <a:alphaModFix/>
          </a:blip>
          <a:stretch>
            <a:fillRect/>
          </a:stretch>
        </p:blipFill>
        <p:spPr>
          <a:xfrm>
            <a:off x="5856075" y="1126350"/>
            <a:ext cx="3135524" cy="2351643"/>
          </a:xfrm>
          <a:prstGeom prst="rect">
            <a:avLst/>
          </a:prstGeom>
          <a:noFill/>
          <a:ln>
            <a:noFill/>
          </a:ln>
        </p:spPr>
      </p:pic>
      <p:sp>
        <p:nvSpPr>
          <p:cNvPr id="304" name="Google Shape;304;p47"/>
          <p:cNvSpPr txBox="1"/>
          <p:nvPr/>
        </p:nvSpPr>
        <p:spPr>
          <a:xfrm>
            <a:off x="5763175" y="3630400"/>
            <a:ext cx="3276600" cy="139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Calibri"/>
                <a:ea typeface="Calibri"/>
                <a:cs typeface="Calibri"/>
                <a:sym typeface="Calibri"/>
              </a:rPr>
              <a:t>I believe birth order has had a strong influence in my life.</a:t>
            </a:r>
            <a:endParaRPr>
              <a:latin typeface="Calibri"/>
              <a:ea typeface="Calibri"/>
              <a:cs typeface="Calibri"/>
              <a:sym typeface="Calibri"/>
            </a:endParaRPr>
          </a:p>
          <a:p>
            <a:pPr indent="0" lvl="0" marL="0" rtl="0" algn="l">
              <a:spcBef>
                <a:spcPts val="0"/>
              </a:spcBef>
              <a:spcAft>
                <a:spcPts val="0"/>
              </a:spcAft>
              <a:buNone/>
            </a:pPr>
            <a:r>
              <a:rPr lang="en">
                <a:latin typeface="Calibri"/>
                <a:ea typeface="Calibri"/>
                <a:cs typeface="Calibri"/>
                <a:sym typeface="Calibri"/>
              </a:rPr>
              <a:t>I am the youngest (L) of three.</a:t>
            </a:r>
            <a:endParaRPr>
              <a:latin typeface="Calibri"/>
              <a:ea typeface="Calibri"/>
              <a:cs typeface="Calibri"/>
              <a:sym typeface="Calibri"/>
            </a:endParaRPr>
          </a:p>
          <a:p>
            <a:pPr indent="0" lvl="0" marL="0" rtl="0" algn="l">
              <a:spcBef>
                <a:spcPts val="0"/>
              </a:spcBef>
              <a:spcAft>
                <a:spcPts val="0"/>
              </a:spcAft>
              <a:buNone/>
            </a:pPr>
            <a:r>
              <a:rPr lang="en">
                <a:latin typeface="Calibri"/>
                <a:ea typeface="Calibri"/>
                <a:cs typeface="Calibri"/>
                <a:sym typeface="Calibri"/>
              </a:rPr>
              <a:t>M is the middle sister--didn’t plan that:)</a:t>
            </a:r>
            <a:br>
              <a:rPr lang="en">
                <a:latin typeface="Calibri"/>
                <a:ea typeface="Calibri"/>
                <a:cs typeface="Calibri"/>
                <a:sym typeface="Calibri"/>
              </a:rPr>
            </a:br>
            <a:r>
              <a:rPr lang="en">
                <a:latin typeface="Calibri"/>
                <a:ea typeface="Calibri"/>
                <a:cs typeface="Calibri"/>
                <a:sym typeface="Calibri"/>
              </a:rPr>
              <a:t>Rt is my oldest brother.</a:t>
            </a:r>
            <a:endParaRPr>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09" name="Shape 309"/>
        <p:cNvGrpSpPr/>
        <p:nvPr/>
      </p:nvGrpSpPr>
      <p:grpSpPr>
        <a:xfrm>
          <a:off x="0" y="0"/>
          <a:ext cx="0" cy="0"/>
          <a:chOff x="0" y="0"/>
          <a:chExt cx="0" cy="0"/>
        </a:xfrm>
      </p:grpSpPr>
      <p:sp>
        <p:nvSpPr>
          <p:cNvPr id="310" name="Google Shape;310;p48"/>
          <p:cNvSpPr txBox="1"/>
          <p:nvPr>
            <p:ph type="title"/>
          </p:nvPr>
        </p:nvSpPr>
        <p:spPr>
          <a:xfrm>
            <a:off x="914400" y="171450"/>
            <a:ext cx="7315200" cy="8023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Sibling Relationships and Birth Order </a:t>
            </a:r>
            <a:endParaRPr/>
          </a:p>
        </p:txBody>
      </p:sp>
      <p:sp>
        <p:nvSpPr>
          <p:cNvPr id="311" name="Google Shape;311;p48"/>
          <p:cNvSpPr txBox="1"/>
          <p:nvPr>
            <p:ph idx="1" type="body"/>
          </p:nvPr>
        </p:nvSpPr>
        <p:spPr>
          <a:xfrm>
            <a:off x="155200" y="1200150"/>
            <a:ext cx="8885400" cy="3714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800"/>
              <a:buFont typeface="Arial"/>
              <a:buNone/>
            </a:pPr>
            <a:r>
              <a:rPr b="0" i="0" lang="en" sz="2400" u="none" cap="none" strike="noStrike">
                <a:solidFill>
                  <a:schemeClr val="dk1"/>
                </a:solidFill>
                <a:latin typeface="Calibri"/>
                <a:ea typeface="Calibri"/>
                <a:cs typeface="Calibri"/>
                <a:sym typeface="Calibri"/>
              </a:rPr>
              <a:t>Parents often favor one sibling over others; and this favoritism is linked to lower self-esteem and sadness in the less-favored sibling</a:t>
            </a:r>
            <a:endParaRPr sz="2400"/>
          </a:p>
          <a:p>
            <a:pPr indent="0" lvl="0" marL="0" marR="0" rtl="0" algn="l">
              <a:spcBef>
                <a:spcPts val="2400"/>
              </a:spcBef>
              <a:spcAft>
                <a:spcPts val="0"/>
              </a:spcAft>
              <a:buClr>
                <a:schemeClr val="dk1"/>
              </a:buClr>
              <a:buSzPts val="2800"/>
              <a:buFont typeface="Arial"/>
              <a:buNone/>
            </a:pPr>
            <a:r>
              <a:rPr b="0" i="0" lang="en" sz="2400" u="none" cap="none" strike="noStrike">
                <a:solidFill>
                  <a:schemeClr val="dk1"/>
                </a:solidFill>
                <a:latin typeface="Calibri"/>
                <a:ea typeface="Calibri"/>
                <a:cs typeface="Calibri"/>
                <a:sym typeface="Calibri"/>
              </a:rPr>
              <a:t>Judy Dunn described three characteristics of sibling relationships:</a:t>
            </a:r>
            <a:endParaRPr sz="2400"/>
          </a:p>
          <a:p>
            <a:pPr indent="-285750" lvl="1" marL="285750" marR="0" rtl="0" algn="l">
              <a:spcBef>
                <a:spcPts val="480"/>
              </a:spcBef>
              <a:spcAft>
                <a:spcPts val="0"/>
              </a:spcAft>
              <a:buClr>
                <a:schemeClr val="dk1"/>
              </a:buClr>
              <a:buSzPts val="2400"/>
              <a:buFont typeface="Arial"/>
              <a:buChar char="•"/>
            </a:pPr>
            <a:r>
              <a:rPr b="0" i="0" lang="en" u="none" cap="none" strike="noStrike">
                <a:solidFill>
                  <a:schemeClr val="dk1"/>
                </a:solidFill>
                <a:latin typeface="Calibri"/>
                <a:ea typeface="Calibri"/>
                <a:cs typeface="Calibri"/>
                <a:sym typeface="Calibri"/>
              </a:rPr>
              <a:t>Emotional quality of the relationship</a:t>
            </a:r>
            <a:endParaRPr/>
          </a:p>
          <a:p>
            <a:pPr indent="-285750" lvl="1" marL="285750" marR="0" rtl="0" algn="l">
              <a:spcBef>
                <a:spcPts val="480"/>
              </a:spcBef>
              <a:spcAft>
                <a:spcPts val="0"/>
              </a:spcAft>
              <a:buClr>
                <a:schemeClr val="dk1"/>
              </a:buClr>
              <a:buSzPts val="2400"/>
              <a:buFont typeface="Arial"/>
              <a:buChar char="•"/>
            </a:pPr>
            <a:r>
              <a:rPr b="0" i="0" lang="en" u="none" cap="none" strike="noStrike">
                <a:solidFill>
                  <a:schemeClr val="dk1"/>
                </a:solidFill>
                <a:latin typeface="Calibri"/>
                <a:ea typeface="Calibri"/>
                <a:cs typeface="Calibri"/>
                <a:sym typeface="Calibri"/>
              </a:rPr>
              <a:t>Familiarity and intimacy of the relationship</a:t>
            </a:r>
            <a:endParaRPr/>
          </a:p>
          <a:p>
            <a:pPr indent="-285750" lvl="1" marL="285750" marR="0" rtl="0" algn="l">
              <a:spcBef>
                <a:spcPts val="480"/>
              </a:spcBef>
              <a:spcAft>
                <a:spcPts val="1600"/>
              </a:spcAft>
              <a:buClr>
                <a:schemeClr val="dk1"/>
              </a:buClr>
              <a:buSzPts val="2400"/>
              <a:buFont typeface="Arial"/>
              <a:buChar char="•"/>
            </a:pPr>
            <a:r>
              <a:rPr b="0" i="0" lang="en" u="none" cap="none" strike="noStrike">
                <a:solidFill>
                  <a:schemeClr val="dk1"/>
                </a:solidFill>
                <a:latin typeface="Calibri"/>
                <a:ea typeface="Calibri"/>
                <a:cs typeface="Calibri"/>
                <a:sym typeface="Calibri"/>
              </a:rPr>
              <a:t>Variation in sibling relationships</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16" name="Shape 316"/>
        <p:cNvGrpSpPr/>
        <p:nvPr/>
      </p:nvGrpSpPr>
      <p:grpSpPr>
        <a:xfrm>
          <a:off x="0" y="0"/>
          <a:ext cx="0" cy="0"/>
          <a:chOff x="0" y="0"/>
          <a:chExt cx="0" cy="0"/>
        </a:xfrm>
      </p:grpSpPr>
      <p:sp>
        <p:nvSpPr>
          <p:cNvPr id="317" name="Google Shape;317;p49"/>
          <p:cNvSpPr txBox="1"/>
          <p:nvPr>
            <p:ph type="title"/>
          </p:nvPr>
        </p:nvSpPr>
        <p:spPr>
          <a:xfrm>
            <a:off x="914400" y="171450"/>
            <a:ext cx="7315200" cy="8023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Sibling Relationships and Birth Order</a:t>
            </a:r>
            <a:endParaRPr/>
          </a:p>
        </p:txBody>
      </p:sp>
      <p:sp>
        <p:nvSpPr>
          <p:cNvPr id="318" name="Google Shape;318;p49"/>
          <p:cNvSpPr txBox="1"/>
          <p:nvPr>
            <p:ph idx="1" type="body"/>
          </p:nvPr>
        </p:nvSpPr>
        <p:spPr>
          <a:xfrm>
            <a:off x="116400" y="973825"/>
            <a:ext cx="5141100" cy="3940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800"/>
              <a:buFont typeface="Arial"/>
              <a:buNone/>
            </a:pPr>
            <a:r>
              <a:rPr b="0" i="0" lang="en" sz="2800" u="none" cap="none" strike="noStrike">
                <a:solidFill>
                  <a:schemeClr val="dk1"/>
                </a:solidFill>
                <a:latin typeface="Calibri"/>
                <a:ea typeface="Calibri"/>
                <a:cs typeface="Calibri"/>
                <a:sym typeface="Calibri"/>
              </a:rPr>
              <a:t>Birth order has been linked to certain personality characteristics</a:t>
            </a:r>
            <a:endParaRPr/>
          </a:p>
          <a:p>
            <a:pPr indent="-260350" lvl="1" marL="285750" marR="0" rtl="0" algn="l">
              <a:spcBef>
                <a:spcPts val="480"/>
              </a:spcBef>
              <a:spcAft>
                <a:spcPts val="0"/>
              </a:spcAft>
              <a:buClr>
                <a:schemeClr val="dk1"/>
              </a:buClr>
              <a:buSzPts val="2000"/>
              <a:buFont typeface="Arial"/>
              <a:buChar char="•"/>
            </a:pPr>
            <a:r>
              <a:rPr b="0" i="0" lang="en" sz="2000" u="none" cap="none" strike="noStrike">
                <a:solidFill>
                  <a:schemeClr val="dk1"/>
                </a:solidFill>
                <a:latin typeface="Calibri"/>
                <a:ea typeface="Calibri"/>
                <a:cs typeface="Calibri"/>
                <a:sym typeface="Calibri"/>
              </a:rPr>
              <a:t>First born: high achievers, conscientious, adult-oriented, </a:t>
            </a:r>
            <a:br>
              <a:rPr b="0" i="0" lang="en" sz="2000" u="none" cap="none" strike="noStrike">
                <a:solidFill>
                  <a:schemeClr val="dk1"/>
                </a:solidFill>
                <a:latin typeface="Calibri"/>
                <a:ea typeface="Calibri"/>
                <a:cs typeface="Calibri"/>
                <a:sym typeface="Calibri"/>
              </a:rPr>
            </a:br>
            <a:r>
              <a:rPr b="0" i="0" lang="en" sz="2000" u="none" cap="none" strike="noStrike">
                <a:solidFill>
                  <a:schemeClr val="dk1"/>
                </a:solidFill>
                <a:latin typeface="Calibri"/>
                <a:ea typeface="Calibri"/>
                <a:cs typeface="Calibri"/>
                <a:sym typeface="Calibri"/>
              </a:rPr>
              <a:t>self-controlling, conforming</a:t>
            </a:r>
            <a:endParaRPr sz="2000"/>
          </a:p>
          <a:p>
            <a:pPr indent="-260350" lvl="1" marL="285750" marR="0" rtl="0" algn="l">
              <a:spcBef>
                <a:spcPts val="480"/>
              </a:spcBef>
              <a:spcAft>
                <a:spcPts val="0"/>
              </a:spcAft>
              <a:buClr>
                <a:schemeClr val="dk1"/>
              </a:buClr>
              <a:buSzPts val="2000"/>
              <a:buFont typeface="Arial"/>
              <a:buChar char="•"/>
            </a:pPr>
            <a:r>
              <a:rPr b="0" i="0" lang="en" sz="2000" u="none" cap="none" strike="noStrike">
                <a:solidFill>
                  <a:schemeClr val="dk1"/>
                </a:solidFill>
                <a:latin typeface="Calibri"/>
                <a:ea typeface="Calibri"/>
                <a:cs typeface="Calibri"/>
                <a:sym typeface="Calibri"/>
              </a:rPr>
              <a:t>Later born: rebellious, liberal, agreeable</a:t>
            </a:r>
            <a:endParaRPr sz="2000"/>
          </a:p>
          <a:p>
            <a:pPr indent="-260350" lvl="1" marL="285750" marR="0" rtl="0" algn="l">
              <a:spcBef>
                <a:spcPts val="480"/>
              </a:spcBef>
              <a:spcAft>
                <a:spcPts val="0"/>
              </a:spcAft>
              <a:buClr>
                <a:schemeClr val="dk1"/>
              </a:buClr>
              <a:buSzPts val="2000"/>
              <a:buFont typeface="Arial"/>
              <a:buChar char="•"/>
            </a:pPr>
            <a:r>
              <a:rPr b="0" i="0" lang="en" sz="2000" u="none" cap="none" strike="noStrike">
                <a:solidFill>
                  <a:schemeClr val="dk1"/>
                </a:solidFill>
                <a:latin typeface="Calibri"/>
                <a:ea typeface="Calibri"/>
                <a:cs typeface="Calibri"/>
                <a:sym typeface="Calibri"/>
              </a:rPr>
              <a:t>Birth order differences are often small; but parental interactions are not the same</a:t>
            </a:r>
            <a:endParaRPr sz="2000"/>
          </a:p>
          <a:p>
            <a:pPr indent="0" lvl="0" marL="0" marR="0" rtl="0" algn="l">
              <a:spcBef>
                <a:spcPts val="2400"/>
              </a:spcBef>
              <a:spcAft>
                <a:spcPts val="1600"/>
              </a:spcAft>
              <a:buClr>
                <a:schemeClr val="dk1"/>
              </a:buClr>
              <a:buSzPts val="2800"/>
              <a:buFont typeface="Arial"/>
              <a:buNone/>
            </a:pPr>
            <a:r>
              <a:t/>
            </a:r>
            <a:endParaRPr/>
          </a:p>
        </p:txBody>
      </p:sp>
      <p:pic>
        <p:nvPicPr>
          <p:cNvPr id="319" name="Google Shape;319;p49"/>
          <p:cNvPicPr preferRelativeResize="0"/>
          <p:nvPr/>
        </p:nvPicPr>
        <p:blipFill>
          <a:blip r:embed="rId3">
            <a:alphaModFix/>
          </a:blip>
          <a:stretch>
            <a:fillRect/>
          </a:stretch>
        </p:blipFill>
        <p:spPr>
          <a:xfrm>
            <a:off x="5257502" y="1334750"/>
            <a:ext cx="3604049" cy="2474024"/>
          </a:xfrm>
          <a:prstGeom prst="rect">
            <a:avLst/>
          </a:prstGeom>
          <a:noFill/>
          <a:ln>
            <a:noFill/>
          </a:ln>
        </p:spPr>
      </p:pic>
      <p:sp>
        <p:nvSpPr>
          <p:cNvPr id="320" name="Google Shape;320;p49"/>
          <p:cNvSpPr txBox="1"/>
          <p:nvPr/>
        </p:nvSpPr>
        <p:spPr>
          <a:xfrm>
            <a:off x="5211975" y="3949900"/>
            <a:ext cx="3695100" cy="85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latin typeface="Calibri"/>
                <a:ea typeface="Calibri"/>
                <a:cs typeface="Calibri"/>
                <a:sym typeface="Calibri"/>
              </a:rPr>
              <a:t>My brother--check out the bow tie!</a:t>
            </a:r>
            <a:br>
              <a:rPr lang="en" sz="1500">
                <a:latin typeface="Calibri"/>
                <a:ea typeface="Calibri"/>
                <a:cs typeface="Calibri"/>
                <a:sym typeface="Calibri"/>
              </a:rPr>
            </a:br>
            <a:r>
              <a:rPr lang="en" sz="1500">
                <a:latin typeface="Calibri"/>
                <a:ea typeface="Calibri"/>
                <a:cs typeface="Calibri"/>
                <a:sym typeface="Calibri"/>
              </a:rPr>
              <a:t>Definitely a high achiever!</a:t>
            </a:r>
            <a:endParaRPr sz="1500">
              <a:latin typeface="Calibri"/>
              <a:ea typeface="Calibri"/>
              <a:cs typeface="Calibri"/>
              <a:sym typeface="Calibri"/>
            </a:endParaRPr>
          </a:p>
          <a:p>
            <a:pPr indent="0" lvl="0" marL="0" rtl="0" algn="l">
              <a:spcBef>
                <a:spcPts val="0"/>
              </a:spcBef>
              <a:spcAft>
                <a:spcPts val="0"/>
              </a:spcAft>
              <a:buNone/>
            </a:pPr>
            <a:r>
              <a:rPr lang="en" sz="1500">
                <a:latin typeface="Calibri"/>
                <a:ea typeface="Calibri"/>
                <a:cs typeface="Calibri"/>
                <a:sym typeface="Calibri"/>
              </a:rPr>
              <a:t>Me--last born--yeah, probably rebellious</a:t>
            </a:r>
            <a:endParaRPr sz="1500">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24" name="Shape 324"/>
        <p:cNvGrpSpPr/>
        <p:nvPr/>
      </p:nvGrpSpPr>
      <p:grpSpPr>
        <a:xfrm>
          <a:off x="0" y="0"/>
          <a:ext cx="0" cy="0"/>
          <a:chOff x="0" y="0"/>
          <a:chExt cx="0" cy="0"/>
        </a:xfrm>
      </p:grpSpPr>
      <p:sp>
        <p:nvSpPr>
          <p:cNvPr id="325" name="Google Shape;325;p50"/>
          <p:cNvSpPr txBox="1"/>
          <p:nvPr>
            <p:ph type="title"/>
          </p:nvPr>
        </p:nvSpPr>
        <p:spPr>
          <a:xfrm>
            <a:off x="914400" y="171450"/>
            <a:ext cx="7315200" cy="8025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
              <a:t>Sibling Relationships and Birth Order</a:t>
            </a:r>
            <a:endParaRPr/>
          </a:p>
        </p:txBody>
      </p:sp>
      <p:sp>
        <p:nvSpPr>
          <p:cNvPr id="326" name="Google Shape;326;p50"/>
          <p:cNvSpPr txBox="1"/>
          <p:nvPr>
            <p:ph idx="1" type="body"/>
          </p:nvPr>
        </p:nvSpPr>
        <p:spPr>
          <a:xfrm>
            <a:off x="457200" y="1200149"/>
            <a:ext cx="8229600" cy="3714900"/>
          </a:xfrm>
          <a:prstGeom prst="rect">
            <a:avLst/>
          </a:prstGeom>
        </p:spPr>
        <p:txBody>
          <a:bodyPr anchorCtr="0" anchor="t" bIns="45700" lIns="91425" spcFirstLastPara="1" rIns="91425" wrap="square" tIns="45700">
            <a:noAutofit/>
          </a:bodyPr>
          <a:lstStyle/>
          <a:p>
            <a:pPr indent="0" lvl="0" marL="0" rtl="0" algn="l">
              <a:spcBef>
                <a:spcPts val="2400"/>
              </a:spcBef>
              <a:spcAft>
                <a:spcPts val="1600"/>
              </a:spcAft>
              <a:buClr>
                <a:schemeClr val="dk1"/>
              </a:buClr>
              <a:buSzPts val="2800"/>
              <a:buFont typeface="Arial"/>
              <a:buNone/>
            </a:pPr>
            <a:r>
              <a:rPr lang="en"/>
              <a:t>Only children are stereotyped as “spoiled brats” with undesirable characteristics; but research shows they are achievement-oriented and display a desirable personality</a:t>
            </a:r>
            <a:endParaRPr/>
          </a:p>
        </p:txBody>
      </p:sp>
      <p:sp>
        <p:nvSpPr>
          <p:cNvPr id="327" name="Google Shape;327;p50"/>
          <p:cNvSpPr txBox="1"/>
          <p:nvPr>
            <p:ph idx="2" type="body"/>
          </p:nvPr>
        </p:nvSpPr>
        <p:spPr>
          <a:xfrm>
            <a:off x="5867400" y="5029200"/>
            <a:ext cx="3276600" cy="114300"/>
          </a:xfrm>
          <a:prstGeom prst="rect">
            <a:avLst/>
          </a:prstGeom>
        </p:spPr>
        <p:txBody>
          <a:bodyPr anchorCtr="0" anchor="ctr" bIns="45700" lIns="91425" spcFirstLastPara="1" rIns="91425" wrap="square" tIns="45700">
            <a:noAutofit/>
          </a:bodyPr>
          <a:lstStyle/>
          <a:p>
            <a:pPr indent="0" lvl="0" marL="0" rtl="0" algn="r">
              <a:spcBef>
                <a:spcPts val="160"/>
              </a:spcBef>
              <a:spcAft>
                <a:spcPts val="1600"/>
              </a:spcAft>
              <a:buNone/>
            </a:pPr>
            <a:r>
              <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2" name="Shape 332"/>
        <p:cNvGrpSpPr/>
        <p:nvPr/>
      </p:nvGrpSpPr>
      <p:grpSpPr>
        <a:xfrm>
          <a:off x="0" y="0"/>
          <a:ext cx="0" cy="0"/>
          <a:chOff x="0" y="0"/>
          <a:chExt cx="0" cy="0"/>
        </a:xfrm>
      </p:grpSpPr>
      <p:sp>
        <p:nvSpPr>
          <p:cNvPr id="333" name="Google Shape;333;p51"/>
          <p:cNvSpPr txBox="1"/>
          <p:nvPr>
            <p:ph type="title"/>
          </p:nvPr>
        </p:nvSpPr>
        <p:spPr>
          <a:xfrm>
            <a:off x="914400" y="171450"/>
            <a:ext cx="7315200" cy="8023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The Changing Family: Working Parents</a:t>
            </a:r>
            <a:endParaRPr/>
          </a:p>
        </p:txBody>
      </p:sp>
      <p:sp>
        <p:nvSpPr>
          <p:cNvPr id="334" name="Google Shape;334;p51"/>
          <p:cNvSpPr txBox="1"/>
          <p:nvPr>
            <p:ph idx="1" type="body"/>
          </p:nvPr>
        </p:nvSpPr>
        <p:spPr>
          <a:xfrm>
            <a:off x="457200" y="1200149"/>
            <a:ext cx="8229600" cy="371475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800"/>
              <a:buFont typeface="Arial"/>
              <a:buNone/>
            </a:pPr>
            <a:r>
              <a:rPr b="0" i="0" lang="en" sz="2800" u="none" cap="none" strike="noStrike">
                <a:solidFill>
                  <a:schemeClr val="dk1"/>
                </a:solidFill>
                <a:latin typeface="Calibri"/>
                <a:ea typeface="Calibri"/>
                <a:cs typeface="Calibri"/>
                <a:sym typeface="Calibri"/>
              </a:rPr>
              <a:t>Both positive and negative effects are seen when both parents are working</a:t>
            </a:r>
            <a:endParaRPr/>
          </a:p>
          <a:p>
            <a:pPr indent="-285750" lvl="1" marL="285750" marR="0" rtl="0" algn="l">
              <a:spcBef>
                <a:spcPts val="480"/>
              </a:spcBef>
              <a:spcAft>
                <a:spcPts val="0"/>
              </a:spcAft>
              <a:buClr>
                <a:schemeClr val="dk1"/>
              </a:buClr>
              <a:buSzPts val="2400"/>
              <a:buFont typeface="Arial"/>
              <a:buChar char="•"/>
            </a:pPr>
            <a:r>
              <a:rPr b="0" i="0" lang="en" sz="2400" u="none" cap="none" strike="noStrike">
                <a:solidFill>
                  <a:schemeClr val="dk1"/>
                </a:solidFill>
                <a:latin typeface="Calibri"/>
                <a:ea typeface="Calibri"/>
                <a:cs typeface="Calibri"/>
                <a:sym typeface="Calibri"/>
              </a:rPr>
              <a:t>Nature of the parents’ work may have a stronger influence</a:t>
            </a:r>
            <a:endParaRPr/>
          </a:p>
          <a:p>
            <a:pPr indent="-285750" lvl="1" marL="285750" marR="0" rtl="0" algn="l">
              <a:spcBef>
                <a:spcPts val="480"/>
              </a:spcBef>
              <a:spcAft>
                <a:spcPts val="0"/>
              </a:spcAft>
              <a:buClr>
                <a:schemeClr val="dk1"/>
              </a:buClr>
              <a:buSzPts val="2400"/>
              <a:buFont typeface="Arial"/>
              <a:buChar char="•"/>
            </a:pPr>
            <a:r>
              <a:rPr b="0" i="0" lang="en" sz="2400" u="none" cap="none" strike="noStrike">
                <a:solidFill>
                  <a:schemeClr val="dk1"/>
                </a:solidFill>
                <a:latin typeface="Calibri"/>
                <a:ea typeface="Calibri"/>
                <a:cs typeface="Calibri"/>
                <a:sym typeface="Calibri"/>
              </a:rPr>
              <a:t>Poor working conditions are linked to less effective parenting</a:t>
            </a:r>
            <a:endParaRPr/>
          </a:p>
          <a:p>
            <a:pPr indent="-285750" lvl="1" marL="285750" marR="0" rtl="0" algn="l">
              <a:spcBef>
                <a:spcPts val="480"/>
              </a:spcBef>
              <a:spcAft>
                <a:spcPts val="1600"/>
              </a:spcAft>
              <a:buClr>
                <a:schemeClr val="dk1"/>
              </a:buClr>
              <a:buSzPts val="2400"/>
              <a:buFont typeface="Arial"/>
              <a:buChar char="•"/>
            </a:pPr>
            <a:r>
              <a:rPr b="0" i="0" lang="en" sz="2400" u="none" cap="none" strike="noStrike">
                <a:solidFill>
                  <a:schemeClr val="dk1"/>
                </a:solidFill>
                <a:latin typeface="Calibri"/>
                <a:ea typeface="Calibri"/>
                <a:cs typeface="Calibri"/>
                <a:sym typeface="Calibri"/>
              </a:rPr>
              <a:t>Children of working mothers engage in less gender stereotyping and have more egalitarian views of gender</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9" name="Shape 339"/>
        <p:cNvGrpSpPr/>
        <p:nvPr/>
      </p:nvGrpSpPr>
      <p:grpSpPr>
        <a:xfrm>
          <a:off x="0" y="0"/>
          <a:ext cx="0" cy="0"/>
          <a:chOff x="0" y="0"/>
          <a:chExt cx="0" cy="0"/>
        </a:xfrm>
      </p:grpSpPr>
      <p:sp>
        <p:nvSpPr>
          <p:cNvPr id="340" name="Google Shape;340;p52"/>
          <p:cNvSpPr txBox="1"/>
          <p:nvPr>
            <p:ph type="title"/>
          </p:nvPr>
        </p:nvSpPr>
        <p:spPr>
          <a:xfrm>
            <a:off x="914400" y="171450"/>
            <a:ext cx="7315200" cy="8023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The Changing Family: Divorce</a:t>
            </a:r>
            <a:endParaRPr/>
          </a:p>
        </p:txBody>
      </p:sp>
      <p:sp>
        <p:nvSpPr>
          <p:cNvPr id="341" name="Google Shape;341;p52"/>
          <p:cNvSpPr txBox="1"/>
          <p:nvPr>
            <p:ph idx="1" type="body"/>
          </p:nvPr>
        </p:nvSpPr>
        <p:spPr>
          <a:xfrm>
            <a:off x="181075" y="973825"/>
            <a:ext cx="8846400" cy="4114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0" i="0" lang="en" sz="2500" u="none" cap="none" strike="noStrike">
                <a:solidFill>
                  <a:schemeClr val="dk1"/>
                </a:solidFill>
                <a:latin typeface="Calibri"/>
                <a:ea typeface="Calibri"/>
                <a:cs typeface="Calibri"/>
                <a:sym typeface="Calibri"/>
              </a:rPr>
              <a:t>Majority of children in divorced families do not have significant adjustment problems</a:t>
            </a:r>
            <a:endParaRPr sz="2500"/>
          </a:p>
          <a:p>
            <a:pPr indent="0" lvl="0" marL="0" marR="0" rtl="0" algn="l">
              <a:lnSpc>
                <a:spcPct val="100000"/>
              </a:lnSpc>
              <a:spcBef>
                <a:spcPts val="2400"/>
              </a:spcBef>
              <a:spcAft>
                <a:spcPts val="0"/>
              </a:spcAft>
              <a:buClr>
                <a:schemeClr val="dk1"/>
              </a:buClr>
              <a:buSzPts val="2800"/>
              <a:buFont typeface="Arial"/>
              <a:buNone/>
            </a:pPr>
            <a:r>
              <a:rPr b="0" i="0" lang="en" sz="1800" u="none" cap="none" strike="noStrike">
                <a:solidFill>
                  <a:schemeClr val="dk1"/>
                </a:solidFill>
                <a:latin typeface="Calibri"/>
                <a:ea typeface="Calibri"/>
                <a:cs typeface="Calibri"/>
                <a:sym typeface="Calibri"/>
              </a:rPr>
              <a:t>When problems are seen:</a:t>
            </a:r>
            <a:endParaRPr sz="1800"/>
          </a:p>
          <a:p>
            <a:pPr indent="-247650" lvl="1" marL="285750" marR="0" rtl="0" algn="l">
              <a:spcBef>
                <a:spcPts val="480"/>
              </a:spcBef>
              <a:spcAft>
                <a:spcPts val="0"/>
              </a:spcAft>
              <a:buClr>
                <a:schemeClr val="dk1"/>
              </a:buClr>
              <a:buSzPts val="1800"/>
              <a:buFont typeface="Arial"/>
              <a:buChar char="•"/>
            </a:pPr>
            <a:r>
              <a:rPr b="0" i="0" lang="en" sz="1800" u="none" cap="none" strike="noStrike">
                <a:solidFill>
                  <a:schemeClr val="dk1"/>
                </a:solidFill>
                <a:latin typeface="Calibri"/>
                <a:ea typeface="Calibri"/>
                <a:cs typeface="Calibri"/>
                <a:sym typeface="Calibri"/>
              </a:rPr>
              <a:t>More academic problems and externalized problems</a:t>
            </a:r>
            <a:endParaRPr sz="1800"/>
          </a:p>
          <a:p>
            <a:pPr indent="-247650" lvl="1" marL="285750" marR="0" rtl="0" algn="l">
              <a:spcBef>
                <a:spcPts val="480"/>
              </a:spcBef>
              <a:spcAft>
                <a:spcPts val="0"/>
              </a:spcAft>
              <a:buClr>
                <a:schemeClr val="dk1"/>
              </a:buClr>
              <a:buSzPts val="1800"/>
              <a:buFont typeface="Arial"/>
              <a:buChar char="•"/>
            </a:pPr>
            <a:r>
              <a:rPr b="0" i="0" lang="en" sz="1800" u="none" cap="none" strike="noStrike">
                <a:solidFill>
                  <a:schemeClr val="dk1"/>
                </a:solidFill>
                <a:latin typeface="Calibri"/>
                <a:ea typeface="Calibri"/>
                <a:cs typeface="Calibri"/>
                <a:sym typeface="Calibri"/>
              </a:rPr>
              <a:t>More internalized problems; lower self-esteem</a:t>
            </a:r>
            <a:endParaRPr sz="1800"/>
          </a:p>
          <a:p>
            <a:pPr indent="-247650" lvl="1" marL="285750" marR="0" rtl="0" algn="l">
              <a:spcBef>
                <a:spcPts val="480"/>
              </a:spcBef>
              <a:spcAft>
                <a:spcPts val="0"/>
              </a:spcAft>
              <a:buClr>
                <a:schemeClr val="dk1"/>
              </a:buClr>
              <a:buSzPts val="1800"/>
              <a:buFont typeface="Arial"/>
              <a:buChar char="•"/>
            </a:pPr>
            <a:r>
              <a:rPr b="0" i="0" lang="en" sz="1800" u="none" cap="none" strike="noStrike">
                <a:solidFill>
                  <a:schemeClr val="dk1"/>
                </a:solidFill>
                <a:latin typeface="Calibri"/>
                <a:ea typeface="Calibri"/>
                <a:cs typeface="Calibri"/>
                <a:sym typeface="Calibri"/>
              </a:rPr>
              <a:t>Less socially responsible</a:t>
            </a:r>
            <a:endParaRPr sz="1800"/>
          </a:p>
          <a:p>
            <a:pPr indent="-247650" lvl="1" marL="285750" marR="0" rtl="0" algn="l">
              <a:spcBef>
                <a:spcPts val="480"/>
              </a:spcBef>
              <a:spcAft>
                <a:spcPts val="0"/>
              </a:spcAft>
              <a:buClr>
                <a:schemeClr val="dk1"/>
              </a:buClr>
              <a:buSzPts val="1800"/>
              <a:buFont typeface="Arial"/>
              <a:buChar char="•"/>
            </a:pPr>
            <a:r>
              <a:rPr b="0" i="0" lang="en" sz="1800" u="none" cap="none" strike="noStrike">
                <a:solidFill>
                  <a:schemeClr val="dk1"/>
                </a:solidFill>
                <a:latin typeface="Calibri"/>
                <a:ea typeface="Calibri"/>
                <a:cs typeface="Calibri"/>
                <a:sym typeface="Calibri"/>
              </a:rPr>
              <a:t>Higher risk of dropping out of school</a:t>
            </a:r>
            <a:endParaRPr sz="1800"/>
          </a:p>
          <a:p>
            <a:pPr indent="-247650" lvl="1" marL="285750" marR="0" rtl="0" algn="l">
              <a:spcBef>
                <a:spcPts val="480"/>
              </a:spcBef>
              <a:spcAft>
                <a:spcPts val="0"/>
              </a:spcAft>
              <a:buClr>
                <a:schemeClr val="dk1"/>
              </a:buClr>
              <a:buSzPts val="1800"/>
              <a:buFont typeface="Arial"/>
              <a:buChar char="•"/>
            </a:pPr>
            <a:r>
              <a:rPr b="0" i="0" lang="en" sz="1800" u="none" cap="none" strike="noStrike">
                <a:solidFill>
                  <a:schemeClr val="dk1"/>
                </a:solidFill>
                <a:latin typeface="Calibri"/>
                <a:ea typeface="Calibri"/>
                <a:cs typeface="Calibri"/>
                <a:sym typeface="Calibri"/>
              </a:rPr>
              <a:t>Less competent in intimate relationships</a:t>
            </a:r>
            <a:endParaRPr sz="1800"/>
          </a:p>
          <a:p>
            <a:pPr indent="-247650" lvl="1" marL="285750" marR="0" rtl="0" algn="l">
              <a:spcBef>
                <a:spcPts val="480"/>
              </a:spcBef>
              <a:spcAft>
                <a:spcPts val="0"/>
              </a:spcAft>
              <a:buClr>
                <a:schemeClr val="dk1"/>
              </a:buClr>
              <a:buSzPts val="1800"/>
              <a:buFont typeface="Arial"/>
              <a:buChar char="•"/>
            </a:pPr>
            <a:r>
              <a:rPr b="0" i="0" lang="en" sz="1800" u="none" cap="none" strike="noStrike">
                <a:solidFill>
                  <a:schemeClr val="dk1"/>
                </a:solidFill>
                <a:latin typeface="Calibri"/>
                <a:ea typeface="Calibri"/>
                <a:cs typeface="Calibri"/>
                <a:sym typeface="Calibri"/>
              </a:rPr>
              <a:t>Sexually active at an earlier age</a:t>
            </a:r>
            <a:endParaRPr sz="1800"/>
          </a:p>
          <a:p>
            <a:pPr indent="-247650" lvl="1" marL="285750" marR="0" rtl="0" algn="l">
              <a:spcBef>
                <a:spcPts val="480"/>
              </a:spcBef>
              <a:spcAft>
                <a:spcPts val="1600"/>
              </a:spcAft>
              <a:buClr>
                <a:schemeClr val="dk1"/>
              </a:buClr>
              <a:buSzPts val="1800"/>
              <a:buFont typeface="Arial"/>
              <a:buChar char="•"/>
            </a:pPr>
            <a:r>
              <a:rPr b="0" i="0" lang="en" sz="1800" u="none" cap="none" strike="noStrike">
                <a:solidFill>
                  <a:schemeClr val="dk1"/>
                </a:solidFill>
                <a:latin typeface="Calibri"/>
                <a:ea typeface="Calibri"/>
                <a:cs typeface="Calibri"/>
                <a:sym typeface="Calibri"/>
              </a:rPr>
              <a:t>Higher risk of substance use and delinquent behaviors</a:t>
            </a:r>
            <a:endParaRPr sz="18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46" name="Shape 346"/>
        <p:cNvGrpSpPr/>
        <p:nvPr/>
      </p:nvGrpSpPr>
      <p:grpSpPr>
        <a:xfrm>
          <a:off x="0" y="0"/>
          <a:ext cx="0" cy="0"/>
          <a:chOff x="0" y="0"/>
          <a:chExt cx="0" cy="0"/>
        </a:xfrm>
      </p:grpSpPr>
      <p:sp>
        <p:nvSpPr>
          <p:cNvPr id="347" name="Google Shape;347;p53"/>
          <p:cNvSpPr txBox="1"/>
          <p:nvPr>
            <p:ph type="title"/>
          </p:nvPr>
        </p:nvSpPr>
        <p:spPr>
          <a:xfrm>
            <a:off x="914400" y="171450"/>
            <a:ext cx="7315200" cy="8023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The Changing Family: Divorce</a:t>
            </a:r>
            <a:endParaRPr/>
          </a:p>
        </p:txBody>
      </p:sp>
      <p:sp>
        <p:nvSpPr>
          <p:cNvPr id="348" name="Google Shape;348;p53"/>
          <p:cNvSpPr txBox="1"/>
          <p:nvPr>
            <p:ph idx="1" type="body"/>
          </p:nvPr>
        </p:nvSpPr>
        <p:spPr>
          <a:xfrm>
            <a:off x="457200" y="1200149"/>
            <a:ext cx="8229600" cy="371475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800"/>
              <a:buFont typeface="Arial"/>
              <a:buNone/>
            </a:pPr>
            <a:r>
              <a:rPr b="0" i="0" lang="en" sz="2600" u="none" cap="none" strike="noStrike">
                <a:solidFill>
                  <a:schemeClr val="dk1"/>
                </a:solidFill>
                <a:latin typeface="Calibri"/>
                <a:ea typeface="Calibri"/>
                <a:cs typeface="Calibri"/>
                <a:sym typeface="Calibri"/>
              </a:rPr>
              <a:t>Conflict in nondivorced families can have negative consequences for children, including emotional problems</a:t>
            </a:r>
            <a:endParaRPr sz="2600"/>
          </a:p>
          <a:p>
            <a:pPr indent="0" lvl="0" marL="0" marR="0" rtl="0" algn="l">
              <a:spcBef>
                <a:spcPts val="2400"/>
              </a:spcBef>
              <a:spcAft>
                <a:spcPts val="0"/>
              </a:spcAft>
              <a:buClr>
                <a:schemeClr val="dk1"/>
              </a:buClr>
              <a:buSzPts val="2800"/>
              <a:buFont typeface="Arial"/>
              <a:buNone/>
            </a:pPr>
            <a:r>
              <a:rPr b="0" i="0" lang="en" sz="2600" u="none" cap="none" strike="noStrike">
                <a:solidFill>
                  <a:schemeClr val="dk1"/>
                </a:solidFill>
                <a:latin typeface="Calibri"/>
                <a:ea typeface="Calibri"/>
                <a:cs typeface="Calibri"/>
                <a:sym typeface="Calibri"/>
              </a:rPr>
              <a:t>Child’s vulnerability is affected by:</a:t>
            </a:r>
            <a:endParaRPr sz="2600"/>
          </a:p>
          <a:p>
            <a:pPr indent="-273050" lvl="1" marL="285750" marR="0" rtl="0" algn="l">
              <a:spcBef>
                <a:spcPts val="480"/>
              </a:spcBef>
              <a:spcAft>
                <a:spcPts val="0"/>
              </a:spcAft>
              <a:buClr>
                <a:schemeClr val="dk1"/>
              </a:buClr>
              <a:buSzPts val="2200"/>
              <a:buFont typeface="Arial"/>
              <a:buChar char="•"/>
            </a:pPr>
            <a:r>
              <a:rPr b="0" i="0" lang="en" sz="2200" u="none" cap="none" strike="noStrike">
                <a:solidFill>
                  <a:schemeClr val="dk1"/>
                </a:solidFill>
                <a:latin typeface="Calibri"/>
                <a:ea typeface="Calibri"/>
                <a:cs typeface="Calibri"/>
                <a:sym typeface="Calibri"/>
              </a:rPr>
              <a:t>Personality and temperament</a:t>
            </a:r>
            <a:endParaRPr sz="2200"/>
          </a:p>
          <a:p>
            <a:pPr indent="-273050" lvl="1" marL="285750" marR="0" rtl="0" algn="l">
              <a:spcBef>
                <a:spcPts val="480"/>
              </a:spcBef>
              <a:spcAft>
                <a:spcPts val="0"/>
              </a:spcAft>
              <a:buClr>
                <a:schemeClr val="dk1"/>
              </a:buClr>
              <a:buSzPts val="2200"/>
              <a:buFont typeface="Arial"/>
              <a:buChar char="•"/>
            </a:pPr>
            <a:r>
              <a:rPr b="0" i="0" lang="en" sz="2200" u="none" cap="none" strike="noStrike">
                <a:solidFill>
                  <a:schemeClr val="dk1"/>
                </a:solidFill>
                <a:latin typeface="Calibri"/>
                <a:ea typeface="Calibri"/>
                <a:cs typeface="Calibri"/>
                <a:sym typeface="Calibri"/>
              </a:rPr>
              <a:t>Gender and maturity level</a:t>
            </a:r>
            <a:endParaRPr sz="2200"/>
          </a:p>
          <a:p>
            <a:pPr indent="-273050" lvl="1" marL="285750" marR="0" rtl="0" algn="l">
              <a:spcBef>
                <a:spcPts val="480"/>
              </a:spcBef>
              <a:spcAft>
                <a:spcPts val="0"/>
              </a:spcAft>
              <a:buClr>
                <a:schemeClr val="dk1"/>
              </a:buClr>
              <a:buSzPts val="2200"/>
              <a:buFont typeface="Arial"/>
              <a:buChar char="•"/>
            </a:pPr>
            <a:r>
              <a:rPr b="0" i="0" lang="en" sz="2200" u="none" cap="none" strike="noStrike">
                <a:solidFill>
                  <a:schemeClr val="dk1"/>
                </a:solidFill>
                <a:latin typeface="Calibri"/>
                <a:ea typeface="Calibri"/>
                <a:cs typeface="Calibri"/>
                <a:sym typeface="Calibri"/>
              </a:rPr>
              <a:t>Parental style, involvement, and custody situation</a:t>
            </a:r>
            <a:endParaRPr sz="2200"/>
          </a:p>
          <a:p>
            <a:pPr indent="-273050" lvl="1" marL="285750" marR="0" rtl="0" algn="l">
              <a:spcBef>
                <a:spcPts val="480"/>
              </a:spcBef>
              <a:spcAft>
                <a:spcPts val="1600"/>
              </a:spcAft>
              <a:buClr>
                <a:schemeClr val="dk1"/>
              </a:buClr>
              <a:buSzPts val="2200"/>
              <a:buFont typeface="Arial"/>
              <a:buChar char="•"/>
            </a:pPr>
            <a:r>
              <a:rPr b="0" i="0" lang="en" sz="2200" u="none" cap="none" strike="noStrike">
                <a:solidFill>
                  <a:schemeClr val="dk1"/>
                </a:solidFill>
                <a:latin typeface="Calibri"/>
                <a:ea typeface="Calibri"/>
                <a:cs typeface="Calibri"/>
                <a:sym typeface="Calibri"/>
              </a:rPr>
              <a:t>Socioeconomic status</a:t>
            </a:r>
            <a:endParaRPr sz="22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53" name="Shape 353"/>
        <p:cNvGrpSpPr/>
        <p:nvPr/>
      </p:nvGrpSpPr>
      <p:grpSpPr>
        <a:xfrm>
          <a:off x="0" y="0"/>
          <a:ext cx="0" cy="0"/>
          <a:chOff x="0" y="0"/>
          <a:chExt cx="0" cy="0"/>
        </a:xfrm>
      </p:grpSpPr>
      <p:sp>
        <p:nvSpPr>
          <p:cNvPr id="354" name="Google Shape;354;p54"/>
          <p:cNvSpPr txBox="1"/>
          <p:nvPr>
            <p:ph type="title"/>
          </p:nvPr>
        </p:nvSpPr>
        <p:spPr>
          <a:xfrm>
            <a:off x="914400" y="171450"/>
            <a:ext cx="7315200" cy="8023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The Changing Family: </a:t>
            </a:r>
            <a:br>
              <a:rPr b="0" i="0" lang="en" sz="3600" u="none" cap="none" strike="noStrike">
                <a:solidFill>
                  <a:schemeClr val="lt2"/>
                </a:solidFill>
                <a:latin typeface="Calibri"/>
                <a:ea typeface="Calibri"/>
                <a:cs typeface="Calibri"/>
                <a:sym typeface="Calibri"/>
              </a:rPr>
            </a:br>
            <a:r>
              <a:rPr b="0" i="0" lang="en" sz="3600" u="none" cap="none" strike="noStrike">
                <a:solidFill>
                  <a:schemeClr val="lt2"/>
                </a:solidFill>
                <a:latin typeface="Calibri"/>
                <a:ea typeface="Calibri"/>
                <a:cs typeface="Calibri"/>
                <a:sym typeface="Calibri"/>
              </a:rPr>
              <a:t>Gay and Lesbian Parents</a:t>
            </a:r>
            <a:endParaRPr/>
          </a:p>
        </p:txBody>
      </p:sp>
      <p:sp>
        <p:nvSpPr>
          <p:cNvPr id="355" name="Google Shape;355;p54"/>
          <p:cNvSpPr txBox="1"/>
          <p:nvPr>
            <p:ph idx="1" type="body"/>
          </p:nvPr>
        </p:nvSpPr>
        <p:spPr>
          <a:xfrm>
            <a:off x="457200" y="1200149"/>
            <a:ext cx="8229600" cy="371475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800"/>
              <a:buFont typeface="Arial"/>
              <a:buNone/>
            </a:pPr>
            <a:r>
              <a:rPr b="0" i="0" lang="en" sz="2600" u="none" cap="none" strike="noStrike">
                <a:solidFill>
                  <a:schemeClr val="dk1"/>
                </a:solidFill>
                <a:latin typeface="Calibri"/>
                <a:ea typeface="Calibri"/>
                <a:cs typeface="Calibri"/>
                <a:sym typeface="Calibri"/>
              </a:rPr>
              <a:t>Approximately 20 percent of same-sex couples in the U.S. are raising children under the age of 18</a:t>
            </a:r>
            <a:endParaRPr sz="2600"/>
          </a:p>
          <a:p>
            <a:pPr indent="0" lvl="0" marL="0" marR="0" rtl="0" algn="l">
              <a:spcBef>
                <a:spcPts val="2400"/>
              </a:spcBef>
              <a:spcAft>
                <a:spcPts val="0"/>
              </a:spcAft>
              <a:buClr>
                <a:schemeClr val="dk1"/>
              </a:buClr>
              <a:buSzPts val="2800"/>
              <a:buFont typeface="Arial"/>
              <a:buNone/>
            </a:pPr>
            <a:r>
              <a:rPr b="0" i="0" lang="en" sz="2600" u="none" cap="none" strike="noStrike">
                <a:solidFill>
                  <a:schemeClr val="dk1"/>
                </a:solidFill>
                <a:latin typeface="Calibri"/>
                <a:ea typeface="Calibri"/>
                <a:cs typeface="Calibri"/>
                <a:sym typeface="Calibri"/>
              </a:rPr>
              <a:t>Lesbian and gay couples share child care more than heterosexual couples</a:t>
            </a:r>
            <a:endParaRPr sz="2600"/>
          </a:p>
          <a:p>
            <a:pPr indent="0" lvl="0" marL="0" marR="0" rtl="0" algn="l">
              <a:spcBef>
                <a:spcPts val="2400"/>
              </a:spcBef>
              <a:spcAft>
                <a:spcPts val="1600"/>
              </a:spcAft>
              <a:buClr>
                <a:schemeClr val="dk1"/>
              </a:buClr>
              <a:buSzPts val="2800"/>
              <a:buFont typeface="Arial"/>
              <a:buNone/>
            </a:pPr>
            <a:r>
              <a:rPr b="0" i="0" lang="en" sz="2600" u="none" cap="none" strike="noStrike">
                <a:solidFill>
                  <a:schemeClr val="dk1"/>
                </a:solidFill>
                <a:latin typeface="Calibri"/>
                <a:ea typeface="Calibri"/>
                <a:cs typeface="Calibri"/>
                <a:sym typeface="Calibri"/>
              </a:rPr>
              <a:t>No differences are seen in child adjustment and mental health when compared to children of heterosexual families</a:t>
            </a:r>
            <a:endParaRPr sz="2600"/>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0" name="Shape 360"/>
        <p:cNvGrpSpPr/>
        <p:nvPr/>
      </p:nvGrpSpPr>
      <p:grpSpPr>
        <a:xfrm>
          <a:off x="0" y="0"/>
          <a:ext cx="0" cy="0"/>
          <a:chOff x="0" y="0"/>
          <a:chExt cx="0" cy="0"/>
        </a:xfrm>
      </p:grpSpPr>
      <p:sp>
        <p:nvSpPr>
          <p:cNvPr id="361" name="Google Shape;361;p55"/>
          <p:cNvSpPr txBox="1"/>
          <p:nvPr>
            <p:ph type="title"/>
          </p:nvPr>
        </p:nvSpPr>
        <p:spPr>
          <a:xfrm>
            <a:off x="914400" y="171450"/>
            <a:ext cx="7315200" cy="8023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The Changing Family: Cultural, Ethnic, and Socioeconomic Variations </a:t>
            </a:r>
            <a:endParaRPr/>
          </a:p>
        </p:txBody>
      </p:sp>
      <p:sp>
        <p:nvSpPr>
          <p:cNvPr id="362" name="Google Shape;362;p55"/>
          <p:cNvSpPr txBox="1"/>
          <p:nvPr>
            <p:ph idx="1" type="body"/>
          </p:nvPr>
        </p:nvSpPr>
        <p:spPr>
          <a:xfrm>
            <a:off x="457200" y="1200149"/>
            <a:ext cx="8229600" cy="371475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800"/>
              <a:buFont typeface="Arial"/>
              <a:buNone/>
            </a:pPr>
            <a:r>
              <a:rPr b="0" i="0" lang="en" sz="2800" u="none" cap="none" strike="noStrike">
                <a:solidFill>
                  <a:schemeClr val="dk1"/>
                </a:solidFill>
                <a:latin typeface="Calibri"/>
                <a:ea typeface="Calibri"/>
                <a:cs typeface="Calibri"/>
                <a:sym typeface="Calibri"/>
              </a:rPr>
              <a:t>Cross-cultural studies show cultural variation in family roles and ideas about how children should be raised</a:t>
            </a:r>
            <a:endParaRPr/>
          </a:p>
          <a:p>
            <a:pPr indent="-285750" lvl="1" marL="285750" marR="0" rtl="0" algn="l">
              <a:spcBef>
                <a:spcPts val="480"/>
              </a:spcBef>
              <a:spcAft>
                <a:spcPts val="0"/>
              </a:spcAft>
              <a:buClr>
                <a:schemeClr val="dk1"/>
              </a:buClr>
              <a:buSzPts val="2400"/>
              <a:buFont typeface="Arial"/>
              <a:buChar char="•"/>
            </a:pPr>
            <a:r>
              <a:rPr b="0" i="0" lang="en" sz="2400" u="none" cap="none" strike="noStrike">
                <a:solidFill>
                  <a:schemeClr val="dk1"/>
                </a:solidFill>
                <a:latin typeface="Calibri"/>
                <a:ea typeface="Calibri"/>
                <a:cs typeface="Calibri"/>
                <a:sym typeface="Calibri"/>
              </a:rPr>
              <a:t>Economic globalization impacts the differences, as does the Internet and electronic communications</a:t>
            </a:r>
            <a:endParaRPr/>
          </a:p>
          <a:p>
            <a:pPr indent="0" lvl="0" marL="285750" marR="0" rtl="0" algn="l">
              <a:spcBef>
                <a:spcPts val="480"/>
              </a:spcBef>
              <a:spcAft>
                <a:spcPts val="1600"/>
              </a:spcAft>
              <a:buNone/>
            </a:pPr>
            <a:r>
              <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6" name="Shape 366"/>
        <p:cNvGrpSpPr/>
        <p:nvPr/>
      </p:nvGrpSpPr>
      <p:grpSpPr>
        <a:xfrm>
          <a:off x="0" y="0"/>
          <a:ext cx="0" cy="0"/>
          <a:chOff x="0" y="0"/>
          <a:chExt cx="0" cy="0"/>
        </a:xfrm>
      </p:grpSpPr>
      <p:sp>
        <p:nvSpPr>
          <p:cNvPr id="367" name="Google Shape;367;p56"/>
          <p:cNvSpPr txBox="1"/>
          <p:nvPr>
            <p:ph type="title"/>
          </p:nvPr>
        </p:nvSpPr>
        <p:spPr>
          <a:xfrm>
            <a:off x="914400" y="171450"/>
            <a:ext cx="7315200" cy="8025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
              <a:t>The Changing Family: Cultural, Ethnic, and Socioeconomic Variations </a:t>
            </a:r>
            <a:endParaRPr/>
          </a:p>
        </p:txBody>
      </p:sp>
      <p:sp>
        <p:nvSpPr>
          <p:cNvPr id="368" name="Google Shape;368;p56"/>
          <p:cNvSpPr txBox="1"/>
          <p:nvPr>
            <p:ph idx="1" type="body"/>
          </p:nvPr>
        </p:nvSpPr>
        <p:spPr>
          <a:xfrm>
            <a:off x="457200" y="1200149"/>
            <a:ext cx="8229600" cy="3714900"/>
          </a:xfrm>
          <a:prstGeom prst="rect">
            <a:avLst/>
          </a:prstGeom>
        </p:spPr>
        <p:txBody>
          <a:bodyPr anchorCtr="0" anchor="t" bIns="45700" lIns="91425" spcFirstLastPara="1" rIns="91425" wrap="square" tIns="45700">
            <a:noAutofit/>
          </a:bodyPr>
          <a:lstStyle/>
          <a:p>
            <a:pPr indent="0" lvl="0" marL="0" rtl="0" algn="l">
              <a:spcBef>
                <a:spcPts val="2400"/>
              </a:spcBef>
              <a:spcAft>
                <a:spcPts val="0"/>
              </a:spcAft>
              <a:buClr>
                <a:schemeClr val="dk1"/>
              </a:buClr>
              <a:buSzPts val="2800"/>
              <a:buFont typeface="Arial"/>
              <a:buNone/>
            </a:pPr>
            <a:r>
              <a:rPr lang="en"/>
              <a:t>Families within different ethnic groups in the U.S. differ in their typical size, structure, composition, reliance on kinship networks, and levels of income and education</a:t>
            </a:r>
            <a:endParaRPr/>
          </a:p>
          <a:p>
            <a:pPr indent="-285750" lvl="1" marL="285750" rtl="0" algn="l">
              <a:spcBef>
                <a:spcPts val="480"/>
              </a:spcBef>
              <a:spcAft>
                <a:spcPts val="0"/>
              </a:spcAft>
              <a:buSzPts val="2400"/>
              <a:buChar char="•"/>
            </a:pPr>
            <a:r>
              <a:rPr lang="en"/>
              <a:t>Increasing number of children are growing up in transnational families</a:t>
            </a:r>
            <a:endParaRPr/>
          </a:p>
          <a:p>
            <a:pPr indent="-285750" lvl="1" marL="285750" rtl="0" algn="l">
              <a:spcBef>
                <a:spcPts val="480"/>
              </a:spcBef>
              <a:spcAft>
                <a:spcPts val="0"/>
              </a:spcAft>
              <a:buSzPts val="2400"/>
              <a:buChar char="•"/>
            </a:pPr>
            <a:r>
              <a:rPr lang="en"/>
              <a:t>How ethnic minority families deal with stress depends on many factors</a:t>
            </a:r>
            <a:endParaRPr/>
          </a:p>
          <a:p>
            <a:pPr indent="0" lvl="0" marL="0" rtl="0" algn="l">
              <a:spcBef>
                <a:spcPts val="2400"/>
              </a:spcBef>
              <a:spcAft>
                <a:spcPts val="1600"/>
              </a:spcAft>
              <a:buNone/>
            </a:pPr>
            <a:r>
              <a:t/>
            </a:r>
            <a:endParaRPr/>
          </a:p>
        </p:txBody>
      </p:sp>
      <p:sp>
        <p:nvSpPr>
          <p:cNvPr id="369" name="Google Shape;369;p56"/>
          <p:cNvSpPr txBox="1"/>
          <p:nvPr>
            <p:ph idx="2" type="body"/>
          </p:nvPr>
        </p:nvSpPr>
        <p:spPr>
          <a:xfrm>
            <a:off x="5867400" y="5029200"/>
            <a:ext cx="3276600" cy="114300"/>
          </a:xfrm>
          <a:prstGeom prst="rect">
            <a:avLst/>
          </a:prstGeom>
        </p:spPr>
        <p:txBody>
          <a:bodyPr anchorCtr="0" anchor="ctr" bIns="45700" lIns="91425" spcFirstLastPara="1" rIns="91425" wrap="square" tIns="45700">
            <a:noAutofit/>
          </a:bodyPr>
          <a:lstStyle/>
          <a:p>
            <a:pPr indent="0" lvl="0" marL="0" rtl="0" algn="r">
              <a:spcBef>
                <a:spcPts val="160"/>
              </a:spcBef>
              <a:spcAft>
                <a:spcPts val="1600"/>
              </a:spcAft>
              <a:buNone/>
            </a:pPr>
            <a:r>
              <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74" name="Shape 374"/>
        <p:cNvGrpSpPr/>
        <p:nvPr/>
      </p:nvGrpSpPr>
      <p:grpSpPr>
        <a:xfrm>
          <a:off x="0" y="0"/>
          <a:ext cx="0" cy="0"/>
          <a:chOff x="0" y="0"/>
          <a:chExt cx="0" cy="0"/>
        </a:xfrm>
      </p:grpSpPr>
      <p:sp>
        <p:nvSpPr>
          <p:cNvPr id="375" name="Google Shape;375;p57"/>
          <p:cNvSpPr txBox="1"/>
          <p:nvPr>
            <p:ph type="title"/>
          </p:nvPr>
        </p:nvSpPr>
        <p:spPr>
          <a:xfrm>
            <a:off x="838200" y="171450"/>
            <a:ext cx="7467600" cy="8023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The Changing Family: Cultural, Ethnic, and Socioeconomic Variations</a:t>
            </a:r>
            <a:endParaRPr b="0" i="0" sz="3600" u="none" cap="none" strike="noStrike">
              <a:solidFill>
                <a:schemeClr val="lt2"/>
              </a:solidFill>
              <a:latin typeface="Calibri"/>
              <a:ea typeface="Calibri"/>
              <a:cs typeface="Calibri"/>
              <a:sym typeface="Calibri"/>
            </a:endParaRPr>
          </a:p>
        </p:txBody>
      </p:sp>
      <p:sp>
        <p:nvSpPr>
          <p:cNvPr id="376" name="Google Shape;376;p57"/>
          <p:cNvSpPr txBox="1"/>
          <p:nvPr>
            <p:ph idx="1" type="body"/>
          </p:nvPr>
        </p:nvSpPr>
        <p:spPr>
          <a:xfrm>
            <a:off x="457200" y="1200149"/>
            <a:ext cx="8229600" cy="371475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800"/>
              <a:buFont typeface="Arial"/>
              <a:buNone/>
            </a:pPr>
            <a:r>
              <a:rPr b="0" i="0" lang="en" sz="2800" u="none" cap="none" strike="noStrike">
                <a:solidFill>
                  <a:schemeClr val="dk1"/>
                </a:solidFill>
                <a:latin typeface="Calibri"/>
                <a:ea typeface="Calibri"/>
                <a:cs typeface="Calibri"/>
                <a:sym typeface="Calibri"/>
              </a:rPr>
              <a:t>Low-income families have less access to resources such as nutrition, health care, protection from danger, and enriching educational and socialization opportunities</a:t>
            </a:r>
            <a:endParaRPr/>
          </a:p>
          <a:p>
            <a:pPr indent="0" lvl="0" marL="285750" marR="0" rtl="0" algn="l">
              <a:spcBef>
                <a:spcPts val="480"/>
              </a:spcBef>
              <a:spcAft>
                <a:spcPts val="1600"/>
              </a:spcAft>
              <a:buNone/>
            </a:pPr>
            <a:r>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0" name="Shape 380"/>
        <p:cNvGrpSpPr/>
        <p:nvPr/>
      </p:nvGrpSpPr>
      <p:grpSpPr>
        <a:xfrm>
          <a:off x="0" y="0"/>
          <a:ext cx="0" cy="0"/>
          <a:chOff x="0" y="0"/>
          <a:chExt cx="0" cy="0"/>
        </a:xfrm>
      </p:grpSpPr>
      <p:sp>
        <p:nvSpPr>
          <p:cNvPr id="381" name="Google Shape;381;p58"/>
          <p:cNvSpPr txBox="1"/>
          <p:nvPr>
            <p:ph type="title"/>
          </p:nvPr>
        </p:nvSpPr>
        <p:spPr>
          <a:xfrm>
            <a:off x="914400" y="171450"/>
            <a:ext cx="7315200" cy="8025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
              <a:t>The Changing Family: Cultural, Ethnic, and Socioeconomic Variations</a:t>
            </a:r>
            <a:endParaRPr/>
          </a:p>
        </p:txBody>
      </p:sp>
      <p:sp>
        <p:nvSpPr>
          <p:cNvPr id="382" name="Google Shape;382;p58"/>
          <p:cNvSpPr txBox="1"/>
          <p:nvPr>
            <p:ph idx="1" type="body"/>
          </p:nvPr>
        </p:nvSpPr>
        <p:spPr>
          <a:xfrm>
            <a:off x="194000" y="973950"/>
            <a:ext cx="8492700" cy="3941100"/>
          </a:xfrm>
          <a:prstGeom prst="rect">
            <a:avLst/>
          </a:prstGeom>
        </p:spPr>
        <p:txBody>
          <a:bodyPr anchorCtr="0" anchor="t" bIns="45700" lIns="91425" spcFirstLastPara="1" rIns="91425" wrap="square" tIns="45700">
            <a:noAutofit/>
          </a:bodyPr>
          <a:lstStyle/>
          <a:p>
            <a:pPr indent="0" lvl="0" marL="0" rtl="0" algn="l">
              <a:spcBef>
                <a:spcPts val="2400"/>
              </a:spcBef>
              <a:spcAft>
                <a:spcPts val="0"/>
              </a:spcAft>
              <a:buClr>
                <a:schemeClr val="dk1"/>
              </a:buClr>
              <a:buSzPts val="2800"/>
              <a:buFont typeface="Arial"/>
              <a:buNone/>
            </a:pPr>
            <a:r>
              <a:rPr lang="en"/>
              <a:t>In Western cultures:</a:t>
            </a:r>
            <a:endParaRPr/>
          </a:p>
          <a:p>
            <a:pPr indent="-285750" lvl="1" marL="285750" rtl="0" algn="l">
              <a:spcBef>
                <a:spcPts val="480"/>
              </a:spcBef>
              <a:spcAft>
                <a:spcPts val="0"/>
              </a:spcAft>
              <a:buSzPts val="2400"/>
              <a:buChar char="•"/>
            </a:pPr>
            <a:r>
              <a:rPr lang="en"/>
              <a:t>Lower-SES parents stress conformity; are more authoritarian; use physical punishment more; and are more directive</a:t>
            </a:r>
            <a:endParaRPr/>
          </a:p>
          <a:p>
            <a:pPr indent="-285750" lvl="1" marL="285750" rtl="0" algn="l">
              <a:spcBef>
                <a:spcPts val="480"/>
              </a:spcBef>
              <a:spcAft>
                <a:spcPts val="0"/>
              </a:spcAft>
              <a:buSzPts val="2400"/>
              <a:buChar char="•"/>
            </a:pPr>
            <a:r>
              <a:rPr lang="en"/>
              <a:t>Higher-SES parents stress self-control; are more authoritative; are less likely to use physical punishment; and are more conversational</a:t>
            </a:r>
            <a:endParaRPr/>
          </a:p>
          <a:p>
            <a:pPr indent="-285750" lvl="1" marL="285750" rtl="0" algn="l">
              <a:spcBef>
                <a:spcPts val="480"/>
              </a:spcBef>
              <a:spcAft>
                <a:spcPts val="0"/>
              </a:spcAft>
              <a:buSzPts val="2400"/>
              <a:buChar char="•"/>
            </a:pPr>
            <a:r>
              <a:rPr lang="en"/>
              <a:t>Differences in socioeconomic status also affect how parents think about education and the role of teachers</a:t>
            </a:r>
            <a:endParaRPr/>
          </a:p>
          <a:p>
            <a:pPr indent="0" lvl="0" marL="0" rtl="0" algn="l">
              <a:spcBef>
                <a:spcPts val="2400"/>
              </a:spcBef>
              <a:spcAft>
                <a:spcPts val="1600"/>
              </a:spcAft>
              <a:buNone/>
            </a:pPr>
            <a:r>
              <a:t/>
            </a:r>
            <a:endParaRPr/>
          </a:p>
        </p:txBody>
      </p:sp>
      <p:sp>
        <p:nvSpPr>
          <p:cNvPr id="383" name="Google Shape;383;p58"/>
          <p:cNvSpPr txBox="1"/>
          <p:nvPr>
            <p:ph idx="2" type="body"/>
          </p:nvPr>
        </p:nvSpPr>
        <p:spPr>
          <a:xfrm>
            <a:off x="5867400" y="5029200"/>
            <a:ext cx="3276600" cy="114300"/>
          </a:xfrm>
          <a:prstGeom prst="rect">
            <a:avLst/>
          </a:prstGeom>
        </p:spPr>
        <p:txBody>
          <a:bodyPr anchorCtr="0" anchor="ctr" bIns="45700" lIns="91425" spcFirstLastPara="1" rIns="91425" wrap="square" tIns="45700">
            <a:noAutofit/>
          </a:bodyPr>
          <a:lstStyle/>
          <a:p>
            <a:pPr indent="0" lvl="0" marL="0" rtl="0" algn="r">
              <a:spcBef>
                <a:spcPts val="160"/>
              </a:spcBef>
              <a:spcAft>
                <a:spcPts val="1600"/>
              </a:spcAft>
              <a:buNone/>
            </a:pPr>
            <a:r>
              <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8" name="Shape 388"/>
        <p:cNvGrpSpPr/>
        <p:nvPr/>
      </p:nvGrpSpPr>
      <p:grpSpPr>
        <a:xfrm>
          <a:off x="0" y="0"/>
          <a:ext cx="0" cy="0"/>
          <a:chOff x="0" y="0"/>
          <a:chExt cx="0" cy="0"/>
        </a:xfrm>
      </p:grpSpPr>
      <p:sp>
        <p:nvSpPr>
          <p:cNvPr id="389" name="Google Shape;389;p59"/>
          <p:cNvSpPr txBox="1"/>
          <p:nvPr>
            <p:ph type="title"/>
          </p:nvPr>
        </p:nvSpPr>
        <p:spPr>
          <a:xfrm>
            <a:off x="914400" y="171450"/>
            <a:ext cx="7315200" cy="8023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Peer Relations in Children’s Development </a:t>
            </a:r>
            <a:endParaRPr/>
          </a:p>
        </p:txBody>
      </p:sp>
      <p:sp>
        <p:nvSpPr>
          <p:cNvPr id="390" name="Google Shape;390;p59"/>
          <p:cNvSpPr txBox="1"/>
          <p:nvPr>
            <p:ph idx="1" type="body"/>
          </p:nvPr>
        </p:nvSpPr>
        <p:spPr>
          <a:xfrm>
            <a:off x="457200" y="1200149"/>
            <a:ext cx="8229600" cy="371475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800"/>
              <a:buFont typeface="Arial"/>
              <a:buNone/>
            </a:pPr>
            <a:r>
              <a:rPr b="0" i="0" lang="en" sz="2600" u="none" cap="none" strike="noStrike">
                <a:solidFill>
                  <a:schemeClr val="dk1"/>
                </a:solidFill>
                <a:latin typeface="Calibri"/>
                <a:ea typeface="Calibri"/>
                <a:cs typeface="Calibri"/>
                <a:sym typeface="Calibri"/>
              </a:rPr>
              <a:t>Children’s development is strongly influenced by their peer groups</a:t>
            </a:r>
            <a:endParaRPr sz="2600"/>
          </a:p>
          <a:p>
            <a:pPr indent="0" lvl="0" marL="0" marR="0" rtl="0" algn="l">
              <a:spcBef>
                <a:spcPts val="2400"/>
              </a:spcBef>
              <a:spcAft>
                <a:spcPts val="0"/>
              </a:spcAft>
              <a:buClr>
                <a:schemeClr val="dk1"/>
              </a:buClr>
              <a:buSzPts val="2800"/>
              <a:buFont typeface="Arial"/>
              <a:buNone/>
            </a:pPr>
            <a:r>
              <a:rPr b="0" i="0" lang="en" sz="2600" u="none" cap="none" strike="noStrike">
                <a:solidFill>
                  <a:schemeClr val="dk1"/>
                </a:solidFill>
                <a:latin typeface="Calibri"/>
                <a:ea typeface="Calibri"/>
                <a:cs typeface="Calibri"/>
                <a:sym typeface="Calibri"/>
              </a:rPr>
              <a:t>One of the most important functions of peer relations is to provide a source of information and comparison about the world outside the family</a:t>
            </a:r>
            <a:endParaRPr sz="2600"/>
          </a:p>
          <a:p>
            <a:pPr indent="0" lvl="0" marL="0" marR="0" rtl="0" algn="l">
              <a:spcBef>
                <a:spcPts val="2400"/>
              </a:spcBef>
              <a:spcAft>
                <a:spcPts val="1600"/>
              </a:spcAft>
              <a:buClr>
                <a:schemeClr val="dk1"/>
              </a:buClr>
              <a:buSzPts val="2800"/>
              <a:buFont typeface="Arial"/>
              <a:buNone/>
            </a:pPr>
            <a:r>
              <a:rPr b="0" i="0" lang="en" sz="2600" u="none" cap="none" strike="noStrike">
                <a:solidFill>
                  <a:schemeClr val="dk1"/>
                </a:solidFill>
                <a:latin typeface="Calibri"/>
                <a:ea typeface="Calibri"/>
                <a:cs typeface="Calibri"/>
                <a:sym typeface="Calibri"/>
              </a:rPr>
              <a:t>Good peer relations can be necessary for normal socioemotional development </a:t>
            </a:r>
            <a:endParaRPr sz="2600"/>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95" name="Shape 395"/>
        <p:cNvGrpSpPr/>
        <p:nvPr/>
      </p:nvGrpSpPr>
      <p:grpSpPr>
        <a:xfrm>
          <a:off x="0" y="0"/>
          <a:ext cx="0" cy="0"/>
          <a:chOff x="0" y="0"/>
          <a:chExt cx="0" cy="0"/>
        </a:xfrm>
      </p:grpSpPr>
      <p:sp>
        <p:nvSpPr>
          <p:cNvPr id="396" name="Google Shape;396;p60"/>
          <p:cNvSpPr txBox="1"/>
          <p:nvPr>
            <p:ph type="title"/>
          </p:nvPr>
        </p:nvSpPr>
        <p:spPr>
          <a:xfrm>
            <a:off x="914400" y="171450"/>
            <a:ext cx="7315200" cy="8023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Peer Relations in Children’s Development</a:t>
            </a:r>
            <a:endParaRPr/>
          </a:p>
        </p:txBody>
      </p:sp>
      <p:sp>
        <p:nvSpPr>
          <p:cNvPr id="397" name="Google Shape;397;p60"/>
          <p:cNvSpPr txBox="1"/>
          <p:nvPr>
            <p:ph idx="1" type="body"/>
          </p:nvPr>
        </p:nvSpPr>
        <p:spPr>
          <a:xfrm>
            <a:off x="232800" y="1104525"/>
            <a:ext cx="8794800" cy="3810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800"/>
              <a:buFont typeface="Arial"/>
              <a:buNone/>
            </a:pPr>
            <a:r>
              <a:rPr b="0" i="0" lang="en" sz="2500" u="none" cap="none" strike="noStrike">
                <a:solidFill>
                  <a:schemeClr val="dk1"/>
                </a:solidFill>
                <a:latin typeface="Calibri"/>
                <a:ea typeface="Calibri"/>
                <a:cs typeface="Calibri"/>
                <a:sym typeface="Calibri"/>
              </a:rPr>
              <a:t>As children’s peer interactions increase, they become more coordinated and involve longer turns</a:t>
            </a:r>
            <a:endParaRPr sz="2500"/>
          </a:p>
          <a:p>
            <a:pPr indent="0" lvl="0" marL="0" marR="0" rtl="0" algn="l">
              <a:spcBef>
                <a:spcPts val="2400"/>
              </a:spcBef>
              <a:spcAft>
                <a:spcPts val="0"/>
              </a:spcAft>
              <a:buClr>
                <a:schemeClr val="dk1"/>
              </a:buClr>
              <a:buSzPts val="2800"/>
              <a:buFont typeface="Arial"/>
              <a:buNone/>
            </a:pPr>
            <a:r>
              <a:rPr b="0" i="0" lang="en" sz="2500" u="none" cap="none" strike="noStrike">
                <a:solidFill>
                  <a:schemeClr val="dk1"/>
                </a:solidFill>
                <a:latin typeface="Calibri"/>
                <a:ea typeface="Calibri"/>
                <a:cs typeface="Calibri"/>
                <a:sym typeface="Calibri"/>
              </a:rPr>
              <a:t>Young children distinguish between friends and nonfriends</a:t>
            </a:r>
            <a:endParaRPr sz="2500"/>
          </a:p>
          <a:p>
            <a:pPr indent="0" lvl="0" marL="0" marR="0" rtl="0" algn="l">
              <a:spcBef>
                <a:spcPts val="2400"/>
              </a:spcBef>
              <a:spcAft>
                <a:spcPts val="0"/>
              </a:spcAft>
              <a:buClr>
                <a:schemeClr val="dk1"/>
              </a:buClr>
              <a:buSzPts val="2800"/>
              <a:buFont typeface="Arial"/>
              <a:buNone/>
            </a:pPr>
            <a:r>
              <a:rPr b="0" i="0" lang="en" sz="2500" u="none" cap="none" strike="noStrike">
                <a:solidFill>
                  <a:schemeClr val="dk1"/>
                </a:solidFill>
                <a:latin typeface="Calibri"/>
                <a:ea typeface="Calibri"/>
                <a:cs typeface="Calibri"/>
                <a:sym typeface="Calibri"/>
              </a:rPr>
              <a:t>Parents influence peer relations in many ways, both direct and indirect</a:t>
            </a:r>
            <a:endParaRPr sz="2500"/>
          </a:p>
          <a:p>
            <a:pPr indent="-273050" lvl="1" marL="285750" marR="0" rtl="0" algn="l">
              <a:spcBef>
                <a:spcPts val="480"/>
              </a:spcBef>
              <a:spcAft>
                <a:spcPts val="0"/>
              </a:spcAft>
              <a:buClr>
                <a:schemeClr val="dk1"/>
              </a:buClr>
              <a:buSzPts val="2200"/>
              <a:buFont typeface="Arial"/>
              <a:buChar char="•"/>
            </a:pPr>
            <a:r>
              <a:rPr b="0" i="0" lang="en" sz="2200" u="none" cap="none" strike="noStrike">
                <a:solidFill>
                  <a:schemeClr val="dk1"/>
                </a:solidFill>
                <a:latin typeface="Calibri"/>
                <a:ea typeface="Calibri"/>
                <a:cs typeface="Calibri"/>
                <a:sym typeface="Calibri"/>
              </a:rPr>
              <a:t>Including basic lifestyle decisions</a:t>
            </a:r>
            <a:endParaRPr sz="2200"/>
          </a:p>
          <a:p>
            <a:pPr indent="-273050" lvl="1" marL="285750" marR="0" rtl="0" algn="l">
              <a:spcBef>
                <a:spcPts val="480"/>
              </a:spcBef>
              <a:spcAft>
                <a:spcPts val="1600"/>
              </a:spcAft>
              <a:buClr>
                <a:schemeClr val="dk1"/>
              </a:buClr>
              <a:buSzPts val="2200"/>
              <a:buFont typeface="Arial"/>
              <a:buChar char="•"/>
            </a:pPr>
            <a:r>
              <a:rPr b="0" i="0" lang="en" sz="2200" u="none" cap="none" strike="noStrike">
                <a:solidFill>
                  <a:schemeClr val="dk1"/>
                </a:solidFill>
                <a:latin typeface="Calibri"/>
                <a:ea typeface="Calibri"/>
                <a:cs typeface="Calibri"/>
                <a:sym typeface="Calibri"/>
              </a:rPr>
              <a:t>Quality of peer relations are linked to attachment security and parents’ marital quality</a:t>
            </a:r>
            <a:endParaRPr sz="2200"/>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2" name="Shape 402"/>
        <p:cNvGrpSpPr/>
        <p:nvPr/>
      </p:nvGrpSpPr>
      <p:grpSpPr>
        <a:xfrm>
          <a:off x="0" y="0"/>
          <a:ext cx="0" cy="0"/>
          <a:chOff x="0" y="0"/>
          <a:chExt cx="0" cy="0"/>
        </a:xfrm>
      </p:grpSpPr>
      <p:sp>
        <p:nvSpPr>
          <p:cNvPr id="403" name="Google Shape;403;p61"/>
          <p:cNvSpPr txBox="1"/>
          <p:nvPr>
            <p:ph type="title"/>
          </p:nvPr>
        </p:nvSpPr>
        <p:spPr>
          <a:xfrm>
            <a:off x="914400" y="171450"/>
            <a:ext cx="7315200" cy="8023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Play in Children’s Development</a:t>
            </a:r>
            <a:endParaRPr/>
          </a:p>
        </p:txBody>
      </p:sp>
      <p:sp>
        <p:nvSpPr>
          <p:cNvPr id="404" name="Google Shape;404;p61"/>
          <p:cNvSpPr txBox="1"/>
          <p:nvPr>
            <p:ph idx="1" type="body"/>
          </p:nvPr>
        </p:nvSpPr>
        <p:spPr>
          <a:xfrm>
            <a:off x="457200" y="1200149"/>
            <a:ext cx="8229600" cy="371475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800"/>
              <a:buFont typeface="Arial"/>
              <a:buNone/>
            </a:pPr>
            <a:r>
              <a:rPr b="0" i="0" lang="en" sz="2800" u="none" cap="none" strike="noStrike">
                <a:solidFill>
                  <a:schemeClr val="dk1"/>
                </a:solidFill>
                <a:latin typeface="Calibri"/>
                <a:ea typeface="Calibri"/>
                <a:cs typeface="Calibri"/>
                <a:sym typeface="Calibri"/>
              </a:rPr>
              <a:t>Play’s functions:</a:t>
            </a:r>
            <a:endParaRPr/>
          </a:p>
          <a:p>
            <a:pPr indent="-285750" lvl="1" marL="285750" marR="0" rtl="0" algn="l">
              <a:spcBef>
                <a:spcPts val="480"/>
              </a:spcBef>
              <a:spcAft>
                <a:spcPts val="0"/>
              </a:spcAft>
              <a:buClr>
                <a:schemeClr val="dk1"/>
              </a:buClr>
              <a:buSzPts val="2400"/>
              <a:buFont typeface="Arial"/>
              <a:buChar char="•"/>
            </a:pPr>
            <a:r>
              <a:rPr b="0" i="0" lang="en" sz="2400" u="none" cap="none" strike="noStrike">
                <a:solidFill>
                  <a:schemeClr val="dk1"/>
                </a:solidFill>
                <a:latin typeface="Calibri"/>
                <a:ea typeface="Calibri"/>
                <a:cs typeface="Calibri"/>
                <a:sym typeface="Calibri"/>
              </a:rPr>
              <a:t>Essential to a child’s health</a:t>
            </a:r>
            <a:endParaRPr/>
          </a:p>
          <a:p>
            <a:pPr indent="-285750" lvl="1" marL="285750" marR="0" rtl="0" algn="l">
              <a:spcBef>
                <a:spcPts val="480"/>
              </a:spcBef>
              <a:spcAft>
                <a:spcPts val="0"/>
              </a:spcAft>
              <a:buClr>
                <a:schemeClr val="dk1"/>
              </a:buClr>
              <a:buSzPts val="2400"/>
              <a:buFont typeface="Arial"/>
              <a:buChar char="•"/>
            </a:pPr>
            <a:r>
              <a:rPr b="0" i="0" lang="en" sz="2400" u="none" cap="none" strike="noStrike">
                <a:solidFill>
                  <a:schemeClr val="dk1"/>
                </a:solidFill>
                <a:latin typeface="Calibri"/>
                <a:ea typeface="Calibri"/>
                <a:cs typeface="Calibri"/>
                <a:sym typeface="Calibri"/>
              </a:rPr>
              <a:t>Lowers anxiety, and helps in mastering conflicts and coping with life’s problems</a:t>
            </a:r>
            <a:endParaRPr/>
          </a:p>
          <a:p>
            <a:pPr indent="-228600" lvl="2" marL="690563" marR="0" rtl="0" algn="l">
              <a:spcBef>
                <a:spcPts val="400"/>
              </a:spcBef>
              <a:spcAft>
                <a:spcPts val="0"/>
              </a:spcAft>
              <a:buClr>
                <a:schemeClr val="dk1"/>
              </a:buClr>
              <a:buSzPts val="2000"/>
              <a:buFont typeface="Arial"/>
              <a:buChar char="•"/>
            </a:pPr>
            <a:r>
              <a:rPr b="0" i="0" lang="en" sz="2000" u="none" cap="none" strike="noStrike">
                <a:solidFill>
                  <a:schemeClr val="dk1"/>
                </a:solidFill>
                <a:latin typeface="Calibri"/>
                <a:ea typeface="Calibri"/>
                <a:cs typeface="Calibri"/>
                <a:sym typeface="Calibri"/>
              </a:rPr>
              <a:t>Therapists use play therapy </a:t>
            </a:r>
            <a:endParaRPr/>
          </a:p>
          <a:p>
            <a:pPr indent="-285750" lvl="1" marL="285750" marR="0" rtl="0" algn="l">
              <a:spcBef>
                <a:spcPts val="480"/>
              </a:spcBef>
              <a:spcAft>
                <a:spcPts val="0"/>
              </a:spcAft>
              <a:buClr>
                <a:schemeClr val="dk1"/>
              </a:buClr>
              <a:buSzPts val="2400"/>
              <a:buFont typeface="Arial"/>
              <a:buChar char="•"/>
            </a:pPr>
            <a:r>
              <a:rPr b="0" i="0" lang="en" sz="2400" u="none" cap="none" strike="noStrike">
                <a:solidFill>
                  <a:schemeClr val="dk1"/>
                </a:solidFill>
                <a:latin typeface="Calibri"/>
                <a:ea typeface="Calibri"/>
                <a:cs typeface="Calibri"/>
                <a:sym typeface="Calibri"/>
              </a:rPr>
              <a:t>Important context for cognitive development and in building skills and competencies</a:t>
            </a:r>
            <a:endParaRPr/>
          </a:p>
          <a:p>
            <a:pPr indent="-285750" lvl="1" marL="285750" marR="0" rtl="0" algn="l">
              <a:spcBef>
                <a:spcPts val="480"/>
              </a:spcBef>
              <a:spcAft>
                <a:spcPts val="1600"/>
              </a:spcAft>
              <a:buClr>
                <a:schemeClr val="dk1"/>
              </a:buClr>
              <a:buSzPts val="2400"/>
              <a:buFont typeface="Arial"/>
              <a:buChar char="•"/>
            </a:pPr>
            <a:r>
              <a:rPr b="0" i="0" lang="en" sz="2400" u="none" cap="none" strike="noStrike">
                <a:solidFill>
                  <a:schemeClr val="dk1"/>
                </a:solidFill>
                <a:latin typeface="Calibri"/>
                <a:ea typeface="Calibri"/>
                <a:cs typeface="Calibri"/>
                <a:sym typeface="Calibri"/>
              </a:rPr>
              <a:t>Promotes creativity and exploratory behavior</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08" name="Shape 408"/>
        <p:cNvGrpSpPr/>
        <p:nvPr/>
      </p:nvGrpSpPr>
      <p:grpSpPr>
        <a:xfrm>
          <a:off x="0" y="0"/>
          <a:ext cx="0" cy="0"/>
          <a:chOff x="0" y="0"/>
          <a:chExt cx="0" cy="0"/>
        </a:xfrm>
      </p:grpSpPr>
      <p:sp>
        <p:nvSpPr>
          <p:cNvPr id="409" name="Google Shape;409;p62"/>
          <p:cNvSpPr txBox="1"/>
          <p:nvPr>
            <p:ph type="title"/>
          </p:nvPr>
        </p:nvSpPr>
        <p:spPr>
          <a:xfrm>
            <a:off x="914400" y="171450"/>
            <a:ext cx="7315200" cy="8023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Play in Children’s Development</a:t>
            </a:r>
            <a:endParaRPr/>
          </a:p>
        </p:txBody>
      </p:sp>
      <p:sp>
        <p:nvSpPr>
          <p:cNvPr id="410" name="Google Shape;410;p62"/>
          <p:cNvSpPr txBox="1"/>
          <p:nvPr>
            <p:ph idx="1" type="body"/>
          </p:nvPr>
        </p:nvSpPr>
        <p:spPr>
          <a:xfrm>
            <a:off x="457200" y="1200149"/>
            <a:ext cx="8229600" cy="371475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800"/>
              <a:buFont typeface="Arial"/>
              <a:buNone/>
            </a:pPr>
            <a:r>
              <a:rPr b="1" i="0" lang="en" sz="2800" u="none" cap="none" strike="noStrike">
                <a:solidFill>
                  <a:schemeClr val="dk1"/>
                </a:solidFill>
                <a:latin typeface="Calibri"/>
                <a:ea typeface="Calibri"/>
                <a:cs typeface="Calibri"/>
                <a:sym typeface="Calibri"/>
              </a:rPr>
              <a:t>Sensorimotor play</a:t>
            </a:r>
            <a:r>
              <a:rPr b="0" i="0" lang="en" sz="2800" u="none" cap="none" strike="noStrike">
                <a:solidFill>
                  <a:schemeClr val="dk1"/>
                </a:solidFill>
                <a:latin typeface="Calibri"/>
                <a:ea typeface="Calibri"/>
                <a:cs typeface="Calibri"/>
                <a:sym typeface="Calibri"/>
              </a:rPr>
              <a:t>: infants derive pleasure from exercising their sensorimotor schemes</a:t>
            </a:r>
            <a:endParaRPr/>
          </a:p>
          <a:p>
            <a:pPr indent="-285750" lvl="1" marL="285750" marR="0" rtl="0" algn="l">
              <a:spcBef>
                <a:spcPts val="480"/>
              </a:spcBef>
              <a:spcAft>
                <a:spcPts val="0"/>
              </a:spcAft>
              <a:buClr>
                <a:schemeClr val="dk1"/>
              </a:buClr>
              <a:buSzPts val="2400"/>
              <a:buFont typeface="Arial"/>
              <a:buChar char="•"/>
            </a:pPr>
            <a:r>
              <a:rPr b="0" i="0" lang="en" sz="2400" u="none" cap="none" strike="noStrike">
                <a:solidFill>
                  <a:schemeClr val="dk1"/>
                </a:solidFill>
                <a:latin typeface="Calibri"/>
                <a:ea typeface="Calibri"/>
                <a:cs typeface="Calibri"/>
                <a:sym typeface="Calibri"/>
              </a:rPr>
              <a:t>Example: playing with toys that make noise</a:t>
            </a:r>
            <a:endParaRPr/>
          </a:p>
          <a:p>
            <a:pPr indent="0" lvl="0" marL="0" marR="0" rtl="0" algn="l">
              <a:spcBef>
                <a:spcPts val="2400"/>
              </a:spcBef>
              <a:spcAft>
                <a:spcPts val="0"/>
              </a:spcAft>
              <a:buClr>
                <a:schemeClr val="dk1"/>
              </a:buClr>
              <a:buSzPts val="2800"/>
              <a:buFont typeface="Arial"/>
              <a:buNone/>
            </a:pPr>
            <a:r>
              <a:rPr b="1" i="0" lang="en" sz="2800" u="none" cap="none" strike="noStrike">
                <a:solidFill>
                  <a:schemeClr val="dk1"/>
                </a:solidFill>
                <a:latin typeface="Calibri"/>
                <a:ea typeface="Calibri"/>
                <a:cs typeface="Calibri"/>
                <a:sym typeface="Calibri"/>
              </a:rPr>
              <a:t>Practice play</a:t>
            </a:r>
            <a:r>
              <a:rPr b="0" i="0" lang="en" sz="2800" u="none" cap="none" strike="noStrike">
                <a:solidFill>
                  <a:schemeClr val="dk1"/>
                </a:solidFill>
                <a:latin typeface="Calibri"/>
                <a:ea typeface="Calibri"/>
                <a:cs typeface="Calibri"/>
                <a:sym typeface="Calibri"/>
              </a:rPr>
              <a:t>: repetition of behavior when new skills are being learned </a:t>
            </a:r>
            <a:endParaRPr/>
          </a:p>
          <a:p>
            <a:pPr indent="-285750" lvl="1" marL="285750" marR="0" rtl="0" algn="l">
              <a:spcBef>
                <a:spcPts val="480"/>
              </a:spcBef>
              <a:spcAft>
                <a:spcPts val="0"/>
              </a:spcAft>
              <a:buClr>
                <a:schemeClr val="dk1"/>
              </a:buClr>
              <a:buSzPts val="2400"/>
              <a:buFont typeface="Arial"/>
              <a:buChar char="•"/>
            </a:pPr>
            <a:r>
              <a:rPr b="0" i="0" lang="en" sz="2400" u="none" cap="none" strike="noStrike">
                <a:solidFill>
                  <a:schemeClr val="dk1"/>
                </a:solidFill>
                <a:latin typeface="Calibri"/>
                <a:ea typeface="Calibri"/>
                <a:cs typeface="Calibri"/>
                <a:sym typeface="Calibri"/>
              </a:rPr>
              <a:t>Example: throwing balls</a:t>
            </a:r>
            <a:endParaRPr/>
          </a:p>
          <a:p>
            <a:pPr indent="0" lvl="0" marL="0" marR="0" rtl="0" algn="l">
              <a:spcBef>
                <a:spcPts val="480"/>
              </a:spcBef>
              <a:spcAft>
                <a:spcPts val="1600"/>
              </a:spcAft>
              <a:buNone/>
            </a:pPr>
            <a:r>
              <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14" name="Shape 414"/>
        <p:cNvGrpSpPr/>
        <p:nvPr/>
      </p:nvGrpSpPr>
      <p:grpSpPr>
        <a:xfrm>
          <a:off x="0" y="0"/>
          <a:ext cx="0" cy="0"/>
          <a:chOff x="0" y="0"/>
          <a:chExt cx="0" cy="0"/>
        </a:xfrm>
      </p:grpSpPr>
      <p:sp>
        <p:nvSpPr>
          <p:cNvPr id="415" name="Google Shape;415;p63"/>
          <p:cNvSpPr txBox="1"/>
          <p:nvPr>
            <p:ph type="title"/>
          </p:nvPr>
        </p:nvSpPr>
        <p:spPr>
          <a:xfrm>
            <a:off x="914400" y="171450"/>
            <a:ext cx="7315200" cy="8025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
              <a:t>Play in Children’s Development</a:t>
            </a:r>
            <a:endParaRPr/>
          </a:p>
        </p:txBody>
      </p:sp>
      <p:sp>
        <p:nvSpPr>
          <p:cNvPr id="416" name="Google Shape;416;p63"/>
          <p:cNvSpPr txBox="1"/>
          <p:nvPr>
            <p:ph idx="1" type="body"/>
          </p:nvPr>
        </p:nvSpPr>
        <p:spPr>
          <a:xfrm>
            <a:off x="206925" y="1200150"/>
            <a:ext cx="8794800" cy="3714900"/>
          </a:xfrm>
          <a:prstGeom prst="rect">
            <a:avLst/>
          </a:prstGeom>
        </p:spPr>
        <p:txBody>
          <a:bodyPr anchorCtr="0" anchor="t" bIns="45700" lIns="91425" spcFirstLastPara="1" rIns="91425" wrap="square" tIns="45700">
            <a:noAutofit/>
          </a:bodyPr>
          <a:lstStyle/>
          <a:p>
            <a:pPr indent="0" lvl="0" marL="0" rtl="0" algn="l">
              <a:spcBef>
                <a:spcPts val="2400"/>
              </a:spcBef>
              <a:spcAft>
                <a:spcPts val="0"/>
              </a:spcAft>
              <a:buClr>
                <a:schemeClr val="dk1"/>
              </a:buClr>
              <a:buSzPts val="2800"/>
              <a:buFont typeface="Arial"/>
              <a:buNone/>
            </a:pPr>
            <a:r>
              <a:rPr b="1" lang="en"/>
              <a:t>Pretense/symbolic play</a:t>
            </a:r>
            <a:r>
              <a:rPr lang="en"/>
              <a:t>: when the child transforms aspects of the physical environment into symbols</a:t>
            </a:r>
            <a:endParaRPr/>
          </a:p>
          <a:p>
            <a:pPr indent="-285750" lvl="1" marL="285750" rtl="0" algn="l">
              <a:spcBef>
                <a:spcPts val="480"/>
              </a:spcBef>
              <a:spcAft>
                <a:spcPts val="0"/>
              </a:spcAft>
              <a:buSzPts val="2400"/>
              <a:buChar char="•"/>
            </a:pPr>
            <a:r>
              <a:rPr lang="en"/>
              <a:t>Example: a table can be a car</a:t>
            </a:r>
            <a:endParaRPr/>
          </a:p>
          <a:p>
            <a:pPr indent="0" lvl="0" marL="0" rtl="0" algn="l">
              <a:spcBef>
                <a:spcPts val="1600"/>
              </a:spcBef>
              <a:spcAft>
                <a:spcPts val="0"/>
              </a:spcAft>
              <a:buSzPts val="2800"/>
              <a:buNone/>
            </a:pPr>
            <a:r>
              <a:rPr b="1" lang="en"/>
              <a:t>Social play</a:t>
            </a:r>
            <a:r>
              <a:rPr lang="en"/>
              <a:t>: involves social interactions with peers</a:t>
            </a:r>
            <a:endParaRPr/>
          </a:p>
          <a:p>
            <a:pPr indent="0" lvl="0" marL="0" rtl="0" algn="l">
              <a:spcBef>
                <a:spcPts val="2400"/>
              </a:spcBef>
              <a:spcAft>
                <a:spcPts val="0"/>
              </a:spcAft>
              <a:buSzPts val="2800"/>
              <a:buNone/>
            </a:pPr>
            <a:r>
              <a:rPr b="1" lang="en"/>
              <a:t>Constructive play</a:t>
            </a:r>
            <a:r>
              <a:rPr lang="en"/>
              <a:t>: self-regulated creations or solutions</a:t>
            </a:r>
            <a:endParaRPr/>
          </a:p>
          <a:p>
            <a:pPr indent="0" lvl="0" marL="0" rtl="0" algn="l">
              <a:spcBef>
                <a:spcPts val="480"/>
              </a:spcBef>
              <a:spcAft>
                <a:spcPts val="0"/>
              </a:spcAft>
              <a:buSzPts val="2800"/>
              <a:buNone/>
            </a:pPr>
            <a:r>
              <a:rPr lang="en" sz="2400"/>
              <a:t>Most frequent in the elementary years</a:t>
            </a:r>
            <a:endParaRPr/>
          </a:p>
        </p:txBody>
      </p:sp>
      <p:sp>
        <p:nvSpPr>
          <p:cNvPr id="417" name="Google Shape;417;p63"/>
          <p:cNvSpPr txBox="1"/>
          <p:nvPr>
            <p:ph idx="2" type="body"/>
          </p:nvPr>
        </p:nvSpPr>
        <p:spPr>
          <a:xfrm>
            <a:off x="5867400" y="5029200"/>
            <a:ext cx="3276600" cy="114300"/>
          </a:xfrm>
          <a:prstGeom prst="rect">
            <a:avLst/>
          </a:prstGeom>
        </p:spPr>
        <p:txBody>
          <a:bodyPr anchorCtr="0" anchor="ctr" bIns="45700" lIns="91425" spcFirstLastPara="1" rIns="91425" wrap="square" tIns="45700">
            <a:noAutofit/>
          </a:bodyPr>
          <a:lstStyle/>
          <a:p>
            <a:pPr indent="0" lvl="0" marL="0" rtl="0" algn="r">
              <a:spcBef>
                <a:spcPts val="160"/>
              </a:spcBef>
              <a:spcAft>
                <a:spcPts val="1600"/>
              </a:spcAft>
              <a:buNone/>
            </a:pPr>
            <a:r>
              <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1" name="Shape 421"/>
        <p:cNvGrpSpPr/>
        <p:nvPr/>
      </p:nvGrpSpPr>
      <p:grpSpPr>
        <a:xfrm>
          <a:off x="0" y="0"/>
          <a:ext cx="0" cy="0"/>
          <a:chOff x="0" y="0"/>
          <a:chExt cx="0" cy="0"/>
        </a:xfrm>
      </p:grpSpPr>
      <p:sp>
        <p:nvSpPr>
          <p:cNvPr id="422" name="Google Shape;422;p64"/>
          <p:cNvSpPr txBox="1"/>
          <p:nvPr>
            <p:ph type="title"/>
          </p:nvPr>
        </p:nvSpPr>
        <p:spPr>
          <a:xfrm>
            <a:off x="914400" y="171450"/>
            <a:ext cx="7315200" cy="8023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Play in Children’s Development </a:t>
            </a:r>
            <a:endParaRPr b="0" i="0" sz="3600" u="none" cap="none" strike="noStrike">
              <a:solidFill>
                <a:schemeClr val="lt2"/>
              </a:solidFill>
              <a:latin typeface="Calibri"/>
              <a:ea typeface="Calibri"/>
              <a:cs typeface="Calibri"/>
              <a:sym typeface="Calibri"/>
            </a:endParaRPr>
          </a:p>
        </p:txBody>
      </p:sp>
      <p:sp>
        <p:nvSpPr>
          <p:cNvPr id="423" name="Google Shape;423;p64"/>
          <p:cNvSpPr txBox="1"/>
          <p:nvPr>
            <p:ph idx="1" type="body"/>
          </p:nvPr>
        </p:nvSpPr>
        <p:spPr>
          <a:xfrm>
            <a:off x="457200" y="1200149"/>
            <a:ext cx="8229600" cy="3714751"/>
          </a:xfrm>
          <a:prstGeom prst="rect">
            <a:avLst/>
          </a:prstGeom>
          <a:noFill/>
          <a:ln>
            <a:noFill/>
          </a:ln>
        </p:spPr>
        <p:txBody>
          <a:bodyPr anchorCtr="0" anchor="t" bIns="45700" lIns="91425" spcFirstLastPara="1" rIns="91425" wrap="square" tIns="45700">
            <a:noAutofit/>
          </a:bodyPr>
          <a:lstStyle/>
          <a:p>
            <a:pPr indent="0" lvl="0" marL="0" marR="0" rtl="0" algn="l">
              <a:spcBef>
                <a:spcPts val="2400"/>
              </a:spcBef>
              <a:spcAft>
                <a:spcPts val="0"/>
              </a:spcAft>
              <a:buClr>
                <a:schemeClr val="dk1"/>
              </a:buClr>
              <a:buSzPts val="2800"/>
              <a:buFont typeface="Arial"/>
              <a:buNone/>
            </a:pPr>
            <a:r>
              <a:rPr b="1" i="0" lang="en" sz="2800" u="none" cap="none" strike="noStrike">
                <a:solidFill>
                  <a:schemeClr val="dk1"/>
                </a:solidFill>
                <a:latin typeface="Calibri"/>
                <a:ea typeface="Calibri"/>
                <a:cs typeface="Calibri"/>
                <a:sym typeface="Calibri"/>
              </a:rPr>
              <a:t>Games</a:t>
            </a:r>
            <a:r>
              <a:rPr b="0" i="0" lang="en" sz="2800" u="none" cap="none" strike="noStrike">
                <a:solidFill>
                  <a:schemeClr val="dk1"/>
                </a:solidFill>
                <a:latin typeface="Calibri"/>
                <a:ea typeface="Calibri"/>
                <a:cs typeface="Calibri"/>
                <a:sym typeface="Calibri"/>
              </a:rPr>
              <a:t>: activities engaged in for pleasure and that </a:t>
            </a:r>
            <a:br>
              <a:rPr b="0" i="0" lang="en" sz="2800" u="none" cap="none" strike="noStrike">
                <a:solidFill>
                  <a:schemeClr val="dk1"/>
                </a:solidFill>
                <a:latin typeface="Calibri"/>
                <a:ea typeface="Calibri"/>
                <a:cs typeface="Calibri"/>
                <a:sym typeface="Calibri"/>
              </a:rPr>
            </a:br>
            <a:r>
              <a:rPr b="0" i="0" lang="en" sz="2800" u="none" cap="none" strike="noStrike">
                <a:solidFill>
                  <a:schemeClr val="dk1"/>
                </a:solidFill>
                <a:latin typeface="Calibri"/>
                <a:ea typeface="Calibri"/>
                <a:cs typeface="Calibri"/>
                <a:sym typeface="Calibri"/>
              </a:rPr>
              <a:t>have rules</a:t>
            </a:r>
            <a:endParaRPr/>
          </a:p>
          <a:p>
            <a:pPr indent="-285750" lvl="1" marL="285750" marR="0" rtl="0" algn="l">
              <a:spcBef>
                <a:spcPts val="480"/>
              </a:spcBef>
              <a:spcAft>
                <a:spcPts val="0"/>
              </a:spcAft>
              <a:buClr>
                <a:schemeClr val="dk1"/>
              </a:buClr>
              <a:buSzPts val="2400"/>
              <a:buFont typeface="Arial"/>
              <a:buChar char="•"/>
            </a:pPr>
            <a:r>
              <a:rPr b="0" i="0" lang="en" sz="2400" u="none" cap="none" strike="noStrike">
                <a:solidFill>
                  <a:schemeClr val="dk1"/>
                </a:solidFill>
                <a:latin typeface="Calibri"/>
                <a:ea typeface="Calibri"/>
                <a:cs typeface="Calibri"/>
                <a:sym typeface="Calibri"/>
              </a:rPr>
              <a:t>Example: turn-taking</a:t>
            </a:r>
            <a:endParaRPr/>
          </a:p>
          <a:p>
            <a:pPr indent="0" lvl="0" marL="0" marR="0" rtl="0" algn="l">
              <a:spcBef>
                <a:spcPts val="2400"/>
              </a:spcBef>
              <a:spcAft>
                <a:spcPts val="1600"/>
              </a:spcAft>
              <a:buClr>
                <a:schemeClr val="dk1"/>
              </a:buClr>
              <a:buSzPts val="2800"/>
              <a:buFont typeface="Arial"/>
              <a:buNone/>
            </a:pPr>
            <a:r>
              <a:rPr b="0" i="0" lang="en" sz="2800" u="none" cap="none" strike="noStrike">
                <a:solidFill>
                  <a:schemeClr val="dk1"/>
                </a:solidFill>
                <a:latin typeface="Calibri"/>
                <a:ea typeface="Calibri"/>
                <a:cs typeface="Calibri"/>
                <a:sym typeface="Calibri"/>
              </a:rPr>
              <a:t>Children’s play can involve a combination of play categories</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7" name="Shape 427"/>
        <p:cNvGrpSpPr/>
        <p:nvPr/>
      </p:nvGrpSpPr>
      <p:grpSpPr>
        <a:xfrm>
          <a:off x="0" y="0"/>
          <a:ext cx="0" cy="0"/>
          <a:chOff x="0" y="0"/>
          <a:chExt cx="0" cy="0"/>
        </a:xfrm>
      </p:grpSpPr>
      <p:sp>
        <p:nvSpPr>
          <p:cNvPr id="428" name="Google Shape;428;p65"/>
          <p:cNvSpPr txBox="1"/>
          <p:nvPr>
            <p:ph type="title"/>
          </p:nvPr>
        </p:nvSpPr>
        <p:spPr>
          <a:xfrm>
            <a:off x="914400" y="171450"/>
            <a:ext cx="7315200" cy="8023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Play in Children’s Development</a:t>
            </a:r>
            <a:endParaRPr b="0" i="0" sz="3600" u="none" cap="none" strike="noStrike">
              <a:solidFill>
                <a:schemeClr val="lt2"/>
              </a:solidFill>
              <a:latin typeface="Calibri"/>
              <a:ea typeface="Calibri"/>
              <a:cs typeface="Calibri"/>
              <a:sym typeface="Calibri"/>
            </a:endParaRPr>
          </a:p>
        </p:txBody>
      </p:sp>
      <p:sp>
        <p:nvSpPr>
          <p:cNvPr id="429" name="Google Shape;429;p65"/>
          <p:cNvSpPr txBox="1"/>
          <p:nvPr>
            <p:ph idx="1" type="body"/>
          </p:nvPr>
        </p:nvSpPr>
        <p:spPr>
          <a:xfrm>
            <a:off x="457200" y="1200149"/>
            <a:ext cx="8229600" cy="371475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800"/>
              <a:buFont typeface="Arial"/>
              <a:buNone/>
            </a:pPr>
            <a:r>
              <a:rPr b="0" i="0" lang="en" sz="2800" u="none" cap="none" strike="noStrike">
                <a:solidFill>
                  <a:schemeClr val="dk1"/>
                </a:solidFill>
                <a:latin typeface="Calibri"/>
                <a:ea typeface="Calibri"/>
                <a:cs typeface="Calibri"/>
                <a:sym typeface="Calibri"/>
              </a:rPr>
              <a:t>There is some concern about the limited amount of time for free play young children have today</a:t>
            </a:r>
            <a:endParaRPr/>
          </a:p>
          <a:p>
            <a:pPr indent="-285750" lvl="1" marL="285750" marR="0" rtl="0" algn="l">
              <a:spcBef>
                <a:spcPts val="480"/>
              </a:spcBef>
              <a:spcAft>
                <a:spcPts val="0"/>
              </a:spcAft>
              <a:buClr>
                <a:schemeClr val="dk1"/>
              </a:buClr>
              <a:buSzPts val="2400"/>
              <a:buFont typeface="Arial"/>
              <a:buChar char="•"/>
            </a:pPr>
            <a:r>
              <a:rPr b="0" i="0" lang="en" sz="2400" u="none" cap="none" strike="noStrike">
                <a:solidFill>
                  <a:schemeClr val="dk1"/>
                </a:solidFill>
                <a:latin typeface="Calibri"/>
                <a:ea typeface="Calibri"/>
                <a:cs typeface="Calibri"/>
                <a:sym typeface="Calibri"/>
              </a:rPr>
              <a:t>Playtime versus academic work at home and school</a:t>
            </a:r>
            <a:endParaRPr/>
          </a:p>
          <a:p>
            <a:pPr indent="-285750" lvl="1" marL="285750" marR="0" rtl="0" algn="l">
              <a:spcBef>
                <a:spcPts val="480"/>
              </a:spcBef>
              <a:spcAft>
                <a:spcPts val="0"/>
              </a:spcAft>
              <a:buClr>
                <a:schemeClr val="dk1"/>
              </a:buClr>
              <a:buSzPts val="2400"/>
              <a:buFont typeface="Arial"/>
              <a:buChar char="•"/>
            </a:pPr>
            <a:r>
              <a:rPr b="0" i="0" lang="en" sz="2400" u="none" cap="none" strike="noStrike">
                <a:solidFill>
                  <a:schemeClr val="dk1"/>
                </a:solidFill>
                <a:latin typeface="Calibri"/>
                <a:ea typeface="Calibri"/>
                <a:cs typeface="Calibri"/>
                <a:sym typeface="Calibri"/>
              </a:rPr>
              <a:t>Elimination of recess</a:t>
            </a:r>
            <a:endParaRPr/>
          </a:p>
          <a:p>
            <a:pPr indent="0" lvl="0" marL="285750" marR="0" rtl="0" algn="l">
              <a:spcBef>
                <a:spcPts val="480"/>
              </a:spcBef>
              <a:spcAft>
                <a:spcPts val="1600"/>
              </a:spcAft>
              <a:buNone/>
            </a:pPr>
            <a:r>
              <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33" name="Shape 433"/>
        <p:cNvGrpSpPr/>
        <p:nvPr/>
      </p:nvGrpSpPr>
      <p:grpSpPr>
        <a:xfrm>
          <a:off x="0" y="0"/>
          <a:ext cx="0" cy="0"/>
          <a:chOff x="0" y="0"/>
          <a:chExt cx="0" cy="0"/>
        </a:xfrm>
      </p:grpSpPr>
      <p:sp>
        <p:nvSpPr>
          <p:cNvPr id="434" name="Google Shape;434;p66"/>
          <p:cNvSpPr txBox="1"/>
          <p:nvPr>
            <p:ph type="title"/>
          </p:nvPr>
        </p:nvSpPr>
        <p:spPr>
          <a:xfrm>
            <a:off x="914400" y="171450"/>
            <a:ext cx="7315200" cy="8025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
              <a:t>Play in Children’s Development</a:t>
            </a:r>
            <a:endParaRPr/>
          </a:p>
        </p:txBody>
      </p:sp>
      <p:sp>
        <p:nvSpPr>
          <p:cNvPr id="435" name="Google Shape;435;p66"/>
          <p:cNvSpPr txBox="1"/>
          <p:nvPr>
            <p:ph idx="1" type="body"/>
          </p:nvPr>
        </p:nvSpPr>
        <p:spPr>
          <a:xfrm>
            <a:off x="457200" y="1200149"/>
            <a:ext cx="8229600" cy="3714900"/>
          </a:xfrm>
          <a:prstGeom prst="rect">
            <a:avLst/>
          </a:prstGeom>
        </p:spPr>
        <p:txBody>
          <a:bodyPr anchorCtr="0" anchor="t" bIns="45700" lIns="91425" spcFirstLastPara="1" rIns="91425" wrap="square" tIns="45700">
            <a:noAutofit/>
          </a:bodyPr>
          <a:lstStyle/>
          <a:p>
            <a:pPr indent="0" lvl="0" marL="0" rtl="0" algn="l">
              <a:spcBef>
                <a:spcPts val="2400"/>
              </a:spcBef>
              <a:spcAft>
                <a:spcPts val="0"/>
              </a:spcAft>
              <a:buClr>
                <a:schemeClr val="dk1"/>
              </a:buClr>
              <a:buSzPts val="2800"/>
              <a:buFont typeface="Arial"/>
              <a:buNone/>
            </a:pPr>
            <a:r>
              <a:rPr lang="en"/>
              <a:t>Play has cognitive and socioemotional benefits</a:t>
            </a:r>
            <a:endParaRPr/>
          </a:p>
          <a:p>
            <a:pPr indent="-285750" lvl="1" marL="285750" rtl="0" algn="l">
              <a:spcBef>
                <a:spcPts val="480"/>
              </a:spcBef>
              <a:spcAft>
                <a:spcPts val="0"/>
              </a:spcAft>
              <a:buSzPts val="2400"/>
              <a:buChar char="•"/>
            </a:pPr>
            <a:r>
              <a:rPr lang="en"/>
              <a:t>Problem solving</a:t>
            </a:r>
            <a:endParaRPr/>
          </a:p>
          <a:p>
            <a:pPr indent="-285750" lvl="1" marL="285750" rtl="0" algn="l">
              <a:spcBef>
                <a:spcPts val="480"/>
              </a:spcBef>
              <a:spcAft>
                <a:spcPts val="0"/>
              </a:spcAft>
              <a:buSzPts val="2400"/>
              <a:buChar char="•"/>
            </a:pPr>
            <a:r>
              <a:rPr lang="en"/>
              <a:t>Social cognition</a:t>
            </a:r>
            <a:endParaRPr/>
          </a:p>
          <a:p>
            <a:pPr indent="-285750" lvl="1" marL="285750" rtl="0" algn="l">
              <a:spcBef>
                <a:spcPts val="480"/>
              </a:spcBef>
              <a:spcAft>
                <a:spcPts val="0"/>
              </a:spcAft>
              <a:buSzPts val="2400"/>
              <a:buChar char="•"/>
            </a:pPr>
            <a:r>
              <a:rPr lang="en"/>
              <a:t>Perspective taking</a:t>
            </a:r>
            <a:endParaRPr/>
          </a:p>
          <a:p>
            <a:pPr indent="-285750" lvl="1" marL="285750" rtl="0" algn="l">
              <a:spcBef>
                <a:spcPts val="480"/>
              </a:spcBef>
              <a:spcAft>
                <a:spcPts val="0"/>
              </a:spcAft>
              <a:buSzPts val="2400"/>
              <a:buChar char="•"/>
            </a:pPr>
            <a:r>
              <a:rPr lang="en"/>
              <a:t>Anxiety reduction</a:t>
            </a:r>
            <a:endParaRPr/>
          </a:p>
          <a:p>
            <a:pPr indent="-285750" lvl="1" marL="285750" rtl="0" algn="l">
              <a:spcBef>
                <a:spcPts val="480"/>
              </a:spcBef>
              <a:spcAft>
                <a:spcPts val="0"/>
              </a:spcAft>
              <a:buSzPts val="2400"/>
              <a:buChar char="•"/>
            </a:pPr>
            <a:r>
              <a:rPr lang="en"/>
              <a:t>Self-confidence</a:t>
            </a:r>
            <a:endParaRPr/>
          </a:p>
          <a:p>
            <a:pPr indent="0" lvl="0" marL="0" rtl="0" algn="l">
              <a:spcBef>
                <a:spcPts val="2400"/>
              </a:spcBef>
              <a:spcAft>
                <a:spcPts val="1600"/>
              </a:spcAft>
              <a:buNone/>
            </a:pPr>
            <a:r>
              <a:t/>
            </a:r>
            <a:endParaRPr/>
          </a:p>
        </p:txBody>
      </p:sp>
      <p:sp>
        <p:nvSpPr>
          <p:cNvPr id="436" name="Google Shape;436;p66"/>
          <p:cNvSpPr txBox="1"/>
          <p:nvPr>
            <p:ph idx="2" type="body"/>
          </p:nvPr>
        </p:nvSpPr>
        <p:spPr>
          <a:xfrm>
            <a:off x="5867400" y="5029200"/>
            <a:ext cx="3276600" cy="114300"/>
          </a:xfrm>
          <a:prstGeom prst="rect">
            <a:avLst/>
          </a:prstGeom>
        </p:spPr>
        <p:txBody>
          <a:bodyPr anchorCtr="0" anchor="ctr" bIns="45700" lIns="91425" spcFirstLastPara="1" rIns="91425" wrap="square" tIns="45700">
            <a:noAutofit/>
          </a:bodyPr>
          <a:lstStyle/>
          <a:p>
            <a:pPr indent="0" lvl="0" marL="0" rtl="0" algn="r">
              <a:spcBef>
                <a:spcPts val="160"/>
              </a:spcBef>
              <a:spcAft>
                <a:spcPts val="1600"/>
              </a:spcAft>
              <a:buNone/>
            </a:pPr>
            <a:r>
              <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1" name="Shape 441"/>
        <p:cNvGrpSpPr/>
        <p:nvPr/>
      </p:nvGrpSpPr>
      <p:grpSpPr>
        <a:xfrm>
          <a:off x="0" y="0"/>
          <a:ext cx="0" cy="0"/>
          <a:chOff x="0" y="0"/>
          <a:chExt cx="0" cy="0"/>
        </a:xfrm>
      </p:grpSpPr>
      <p:sp>
        <p:nvSpPr>
          <p:cNvPr id="442" name="Google Shape;442;p67"/>
          <p:cNvSpPr txBox="1"/>
          <p:nvPr>
            <p:ph type="title"/>
          </p:nvPr>
        </p:nvSpPr>
        <p:spPr>
          <a:xfrm>
            <a:off x="914400" y="171450"/>
            <a:ext cx="7315200" cy="8023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Media/Screen Time </a:t>
            </a:r>
            <a:endParaRPr/>
          </a:p>
        </p:txBody>
      </p:sp>
      <p:sp>
        <p:nvSpPr>
          <p:cNvPr id="443" name="Google Shape;443;p67"/>
          <p:cNvSpPr txBox="1"/>
          <p:nvPr>
            <p:ph idx="1" type="body"/>
          </p:nvPr>
        </p:nvSpPr>
        <p:spPr>
          <a:xfrm>
            <a:off x="206925" y="1200150"/>
            <a:ext cx="8872500" cy="3714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800"/>
              <a:buFont typeface="Arial"/>
              <a:buNone/>
            </a:pPr>
            <a:r>
              <a:rPr b="0" i="0" lang="en" sz="2800" u="none" cap="none" strike="noStrike">
                <a:solidFill>
                  <a:schemeClr val="dk1"/>
                </a:solidFill>
                <a:latin typeface="Calibri"/>
                <a:ea typeface="Calibri"/>
                <a:cs typeface="Calibri"/>
                <a:sym typeface="Calibri"/>
              </a:rPr>
              <a:t>Media and screen time play an important role in children’s and adolescents’ lives</a:t>
            </a:r>
            <a:endParaRPr/>
          </a:p>
          <a:p>
            <a:pPr indent="-273050" lvl="1" marL="285750" marR="0" rtl="0" algn="l">
              <a:spcBef>
                <a:spcPts val="480"/>
              </a:spcBef>
              <a:spcAft>
                <a:spcPts val="0"/>
              </a:spcAft>
              <a:buClr>
                <a:schemeClr val="dk1"/>
              </a:buClr>
              <a:buSzPts val="2200"/>
              <a:buFont typeface="Arial"/>
              <a:buChar char="•"/>
            </a:pPr>
            <a:r>
              <a:rPr b="0" i="0" lang="en" sz="2200" u="none" cap="none" strike="noStrike">
                <a:solidFill>
                  <a:schemeClr val="dk1"/>
                </a:solidFill>
                <a:latin typeface="Calibri"/>
                <a:ea typeface="Calibri"/>
                <a:cs typeface="Calibri"/>
                <a:sym typeface="Calibri"/>
              </a:rPr>
              <a:t>Screen time: watching TV and DVDs, playing video games, and using computers and mobile media</a:t>
            </a:r>
            <a:endParaRPr sz="2200"/>
          </a:p>
          <a:p>
            <a:pPr indent="-273050" lvl="1" marL="285750" marR="0" rtl="0" algn="l">
              <a:spcBef>
                <a:spcPts val="480"/>
              </a:spcBef>
              <a:spcAft>
                <a:spcPts val="0"/>
              </a:spcAft>
              <a:buClr>
                <a:schemeClr val="dk1"/>
              </a:buClr>
              <a:buSzPts val="2200"/>
              <a:buFont typeface="Arial"/>
              <a:buChar char="•"/>
            </a:pPr>
            <a:r>
              <a:rPr b="0" i="0" lang="en" sz="2200" u="none" cap="none" strike="noStrike">
                <a:solidFill>
                  <a:schemeClr val="dk1"/>
                </a:solidFill>
                <a:latin typeface="Calibri"/>
                <a:ea typeface="Calibri"/>
                <a:cs typeface="Calibri"/>
                <a:sym typeface="Calibri"/>
              </a:rPr>
              <a:t>More time is spent with screen media than in interacting with parents and peers</a:t>
            </a:r>
            <a:endParaRPr sz="2200"/>
          </a:p>
          <a:p>
            <a:pPr indent="-273050" lvl="1" marL="285750" marR="0" rtl="0" algn="l">
              <a:spcBef>
                <a:spcPts val="480"/>
              </a:spcBef>
              <a:spcAft>
                <a:spcPts val="1600"/>
              </a:spcAft>
              <a:buClr>
                <a:schemeClr val="dk1"/>
              </a:buClr>
              <a:buSzPts val="2200"/>
              <a:buFont typeface="Arial"/>
              <a:buChar char="•"/>
            </a:pPr>
            <a:r>
              <a:rPr b="0" i="0" lang="en" sz="2200" u="none" cap="none" strike="noStrike">
                <a:solidFill>
                  <a:schemeClr val="dk1"/>
                </a:solidFill>
                <a:latin typeface="Calibri"/>
                <a:ea typeface="Calibri"/>
                <a:cs typeface="Calibri"/>
                <a:sym typeface="Calibri"/>
              </a:rPr>
              <a:t>Less time is spent in play and physical activity, leading to increased risk of overweight and obesity, poor sleep habits, and higher rates of aggression</a:t>
            </a:r>
            <a:endParaRPr sz="2200"/>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8" name="Shape 448"/>
        <p:cNvGrpSpPr/>
        <p:nvPr/>
      </p:nvGrpSpPr>
      <p:grpSpPr>
        <a:xfrm>
          <a:off x="0" y="0"/>
          <a:ext cx="0" cy="0"/>
          <a:chOff x="0" y="0"/>
          <a:chExt cx="0" cy="0"/>
        </a:xfrm>
      </p:grpSpPr>
      <p:sp>
        <p:nvSpPr>
          <p:cNvPr id="449" name="Google Shape;449;p68"/>
          <p:cNvSpPr txBox="1"/>
          <p:nvPr>
            <p:ph type="title"/>
          </p:nvPr>
        </p:nvSpPr>
        <p:spPr>
          <a:xfrm>
            <a:off x="914400" y="171450"/>
            <a:ext cx="7315200" cy="802386"/>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Media/Screen Time</a:t>
            </a:r>
            <a:endParaRPr/>
          </a:p>
        </p:txBody>
      </p:sp>
      <p:sp>
        <p:nvSpPr>
          <p:cNvPr id="450" name="Google Shape;450;p68"/>
          <p:cNvSpPr txBox="1"/>
          <p:nvPr>
            <p:ph idx="1" type="body"/>
          </p:nvPr>
        </p:nvSpPr>
        <p:spPr>
          <a:xfrm>
            <a:off x="206925" y="973825"/>
            <a:ext cx="8743200" cy="3940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800"/>
              <a:buFont typeface="Arial"/>
              <a:buNone/>
            </a:pPr>
            <a:r>
              <a:rPr b="0" i="0" lang="en" sz="2500" u="none" cap="none" strike="noStrike">
                <a:solidFill>
                  <a:schemeClr val="dk1"/>
                </a:solidFill>
                <a:latin typeface="Calibri"/>
                <a:ea typeface="Calibri"/>
                <a:cs typeface="Calibri"/>
                <a:sym typeface="Calibri"/>
              </a:rPr>
              <a:t>Television can have both negative and positive effects</a:t>
            </a:r>
            <a:endParaRPr sz="2500"/>
          </a:p>
          <a:p>
            <a:pPr indent="-247650" lvl="1" marL="285750" marR="0" rtl="0" algn="l">
              <a:lnSpc>
                <a:spcPct val="100000"/>
              </a:lnSpc>
              <a:spcBef>
                <a:spcPts val="480"/>
              </a:spcBef>
              <a:spcAft>
                <a:spcPts val="0"/>
              </a:spcAft>
              <a:buClr>
                <a:schemeClr val="dk1"/>
              </a:buClr>
              <a:buSzPts val="1800"/>
              <a:buFont typeface="Arial"/>
              <a:buChar char="•"/>
            </a:pPr>
            <a:r>
              <a:rPr b="0" i="0" lang="en" sz="1800" u="none" cap="none" strike="noStrike">
                <a:solidFill>
                  <a:schemeClr val="dk1"/>
                </a:solidFill>
                <a:latin typeface="Calibri"/>
                <a:ea typeface="Calibri"/>
                <a:cs typeface="Calibri"/>
                <a:sym typeface="Calibri"/>
              </a:rPr>
              <a:t>Makes children passive learners</a:t>
            </a:r>
            <a:endParaRPr sz="1800"/>
          </a:p>
          <a:p>
            <a:pPr indent="-247650" lvl="1" marL="285750" marR="0" rtl="0" algn="l">
              <a:lnSpc>
                <a:spcPct val="100000"/>
              </a:lnSpc>
              <a:spcBef>
                <a:spcPts val="480"/>
              </a:spcBef>
              <a:spcAft>
                <a:spcPts val="0"/>
              </a:spcAft>
              <a:buClr>
                <a:schemeClr val="dk1"/>
              </a:buClr>
              <a:buSzPts val="1800"/>
              <a:buFont typeface="Arial"/>
              <a:buChar char="•"/>
            </a:pPr>
            <a:r>
              <a:rPr b="0" i="0" lang="en" sz="1800" u="none" cap="none" strike="noStrike">
                <a:solidFill>
                  <a:schemeClr val="dk1"/>
                </a:solidFill>
                <a:latin typeface="Calibri"/>
                <a:ea typeface="Calibri"/>
                <a:cs typeface="Calibri"/>
                <a:sym typeface="Calibri"/>
              </a:rPr>
              <a:t>Increases their information about the world and provides models of prosocial behavior</a:t>
            </a:r>
            <a:endParaRPr sz="1800"/>
          </a:p>
          <a:p>
            <a:pPr indent="0" lvl="0" marL="0" marR="0" rtl="0" algn="l">
              <a:lnSpc>
                <a:spcPct val="100000"/>
              </a:lnSpc>
              <a:spcBef>
                <a:spcPts val="2400"/>
              </a:spcBef>
              <a:spcAft>
                <a:spcPts val="0"/>
              </a:spcAft>
              <a:buClr>
                <a:schemeClr val="dk1"/>
              </a:buClr>
              <a:buSzPts val="2800"/>
              <a:buFont typeface="Arial"/>
              <a:buNone/>
            </a:pPr>
            <a:r>
              <a:rPr b="0" i="0" lang="en" sz="2500" u="none" cap="none" strike="noStrike">
                <a:solidFill>
                  <a:schemeClr val="dk1"/>
                </a:solidFill>
                <a:latin typeface="Calibri"/>
                <a:ea typeface="Calibri"/>
                <a:cs typeface="Calibri"/>
                <a:sym typeface="Calibri"/>
              </a:rPr>
              <a:t>Violent television and video games can contribute to acting aggressively years later</a:t>
            </a:r>
            <a:endParaRPr sz="2500"/>
          </a:p>
          <a:p>
            <a:pPr indent="0" lvl="0" marL="0" marR="0" rtl="0" algn="l">
              <a:lnSpc>
                <a:spcPct val="100000"/>
              </a:lnSpc>
              <a:spcBef>
                <a:spcPts val="2400"/>
              </a:spcBef>
              <a:spcAft>
                <a:spcPts val="0"/>
              </a:spcAft>
              <a:buClr>
                <a:schemeClr val="dk1"/>
              </a:buClr>
              <a:buSzPts val="2800"/>
              <a:buFont typeface="Arial"/>
              <a:buNone/>
            </a:pPr>
            <a:r>
              <a:rPr b="0" i="0" lang="en" sz="2500" u="none" cap="none" strike="noStrike">
                <a:solidFill>
                  <a:schemeClr val="dk1"/>
                </a:solidFill>
                <a:latin typeface="Calibri"/>
                <a:ea typeface="Calibri"/>
                <a:cs typeface="Calibri"/>
                <a:sym typeface="Calibri"/>
              </a:rPr>
              <a:t>Watching television is generally linked with lower school achievement and lower levels of cognitive development</a:t>
            </a:r>
            <a:endParaRPr sz="2500"/>
          </a:p>
          <a:p>
            <a:pPr indent="-247650" lvl="1" marL="285750" marR="0" rtl="0" algn="l">
              <a:lnSpc>
                <a:spcPct val="100000"/>
              </a:lnSpc>
              <a:spcBef>
                <a:spcPts val="480"/>
              </a:spcBef>
              <a:spcAft>
                <a:spcPts val="1600"/>
              </a:spcAft>
              <a:buClr>
                <a:schemeClr val="dk1"/>
              </a:buClr>
              <a:buSzPts val="1800"/>
              <a:buFont typeface="Arial"/>
              <a:buChar char="•"/>
            </a:pPr>
            <a:r>
              <a:rPr b="0" i="0" lang="en" sz="1800" u="none" cap="none" strike="noStrike">
                <a:solidFill>
                  <a:schemeClr val="dk1"/>
                </a:solidFill>
                <a:latin typeface="Calibri"/>
                <a:ea typeface="Calibri"/>
                <a:cs typeface="Calibri"/>
                <a:sym typeface="Calibri"/>
              </a:rPr>
              <a:t>Some types may enhance achievement, however</a:t>
            </a:r>
            <a:endParaRPr sz="1800"/>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54" name="Shape 454"/>
        <p:cNvGrpSpPr/>
        <p:nvPr/>
      </p:nvGrpSpPr>
      <p:grpSpPr>
        <a:xfrm>
          <a:off x="0" y="0"/>
          <a:ext cx="0" cy="0"/>
          <a:chOff x="0" y="0"/>
          <a:chExt cx="0" cy="0"/>
        </a:xfrm>
      </p:grpSpPr>
      <p:sp>
        <p:nvSpPr>
          <p:cNvPr id="455" name="Google Shape;455;p69"/>
          <p:cNvSpPr txBox="1"/>
          <p:nvPr>
            <p:ph type="title"/>
          </p:nvPr>
        </p:nvSpPr>
        <p:spPr>
          <a:xfrm>
            <a:off x="914400" y="171450"/>
            <a:ext cx="7315200" cy="802500"/>
          </a:xfrm>
          <a:prstGeom prst="rect">
            <a:avLst/>
          </a:prstGeom>
        </p:spPr>
        <p:txBody>
          <a:bodyPr anchorCtr="0" anchor="ctr" bIns="45700" lIns="91425" spcFirstLastPara="1" rIns="91425" wrap="square" tIns="45700">
            <a:noAutofit/>
          </a:bodyPr>
          <a:lstStyle/>
          <a:p>
            <a:pPr indent="0" lvl="0" marL="0" rtl="0" algn="ctr">
              <a:spcBef>
                <a:spcPts val="0"/>
              </a:spcBef>
              <a:spcAft>
                <a:spcPts val="0"/>
              </a:spcAft>
              <a:buNone/>
            </a:pPr>
            <a:r>
              <a:rPr lang="en"/>
              <a:t>Media/Screen Time</a:t>
            </a:r>
            <a:endParaRPr/>
          </a:p>
        </p:txBody>
      </p:sp>
      <p:sp>
        <p:nvSpPr>
          <p:cNvPr id="456" name="Google Shape;456;p69"/>
          <p:cNvSpPr txBox="1"/>
          <p:nvPr>
            <p:ph idx="1" type="body"/>
          </p:nvPr>
        </p:nvSpPr>
        <p:spPr>
          <a:xfrm>
            <a:off x="457200" y="1200149"/>
            <a:ext cx="8229600" cy="3714900"/>
          </a:xfrm>
          <a:prstGeom prst="rect">
            <a:avLst/>
          </a:prstGeom>
        </p:spPr>
        <p:txBody>
          <a:bodyPr anchorCtr="0" anchor="t" bIns="45700" lIns="91425" spcFirstLastPara="1" rIns="91425" wrap="square" tIns="45700">
            <a:noAutofit/>
          </a:bodyPr>
          <a:lstStyle/>
          <a:p>
            <a:pPr indent="0" lvl="0" marL="0" rtl="0" algn="l">
              <a:spcBef>
                <a:spcPts val="2400"/>
              </a:spcBef>
              <a:spcAft>
                <a:spcPts val="0"/>
              </a:spcAft>
              <a:buNone/>
            </a:pPr>
            <a:r>
              <a:rPr lang="en"/>
              <a:t>Read this article:  </a:t>
            </a:r>
            <a:r>
              <a:rPr lang="en" u="sng">
                <a:solidFill>
                  <a:schemeClr val="hlink"/>
                </a:solidFill>
                <a:hlinkClick r:id="rId3"/>
              </a:rPr>
              <a:t>Alcohol and Tobacco in G-rated films</a:t>
            </a:r>
            <a:endParaRPr/>
          </a:p>
          <a:p>
            <a:pPr indent="0" lvl="0" marL="0" rtl="0" algn="l">
              <a:spcBef>
                <a:spcPts val="2400"/>
              </a:spcBef>
              <a:spcAft>
                <a:spcPts val="1600"/>
              </a:spcAft>
              <a:buNone/>
            </a:pPr>
            <a:r>
              <a:t/>
            </a:r>
            <a:endParaRPr/>
          </a:p>
        </p:txBody>
      </p:sp>
      <p:sp>
        <p:nvSpPr>
          <p:cNvPr id="457" name="Google Shape;457;p69"/>
          <p:cNvSpPr txBox="1"/>
          <p:nvPr>
            <p:ph idx="2" type="body"/>
          </p:nvPr>
        </p:nvSpPr>
        <p:spPr>
          <a:xfrm>
            <a:off x="5867400" y="5029200"/>
            <a:ext cx="3276600" cy="114300"/>
          </a:xfrm>
          <a:prstGeom prst="rect">
            <a:avLst/>
          </a:prstGeom>
        </p:spPr>
        <p:txBody>
          <a:bodyPr anchorCtr="0" anchor="ctr" bIns="45700" lIns="91425" spcFirstLastPara="1" rIns="91425" wrap="square" tIns="45700">
            <a:noAutofit/>
          </a:bodyPr>
          <a:lstStyle/>
          <a:p>
            <a:pPr indent="0" lvl="0" marL="0" rtl="0" algn="r">
              <a:spcBef>
                <a:spcPts val="160"/>
              </a:spcBef>
              <a:spcAft>
                <a:spcPts val="1600"/>
              </a:spcAft>
              <a:buNone/>
            </a:pPr>
            <a:r>
              <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61" name="Shape 461"/>
        <p:cNvGrpSpPr/>
        <p:nvPr/>
      </p:nvGrpSpPr>
      <p:grpSpPr>
        <a:xfrm>
          <a:off x="0" y="0"/>
          <a:ext cx="0" cy="0"/>
          <a:chOff x="0" y="0"/>
          <a:chExt cx="0" cy="0"/>
        </a:xfrm>
      </p:grpSpPr>
      <p:sp>
        <p:nvSpPr>
          <p:cNvPr id="462" name="Google Shape;462;p70"/>
          <p:cNvSpPr txBox="1"/>
          <p:nvPr>
            <p:ph type="title"/>
          </p:nvPr>
        </p:nvSpPr>
        <p:spPr>
          <a:xfrm>
            <a:off x="914400" y="171450"/>
            <a:ext cx="7315200" cy="802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lt2"/>
              </a:buClr>
              <a:buSzPts val="3600"/>
              <a:buFont typeface="Calibri"/>
              <a:buNone/>
            </a:pPr>
            <a:r>
              <a:rPr b="0" i="0" lang="en" sz="3600" u="none" cap="none" strike="noStrike">
                <a:solidFill>
                  <a:schemeClr val="lt2"/>
                </a:solidFill>
                <a:latin typeface="Calibri"/>
                <a:ea typeface="Calibri"/>
                <a:cs typeface="Calibri"/>
                <a:sym typeface="Calibri"/>
              </a:rPr>
              <a:t>Review</a:t>
            </a:r>
            <a:endParaRPr/>
          </a:p>
        </p:txBody>
      </p:sp>
      <p:sp>
        <p:nvSpPr>
          <p:cNvPr id="463" name="Google Shape;463;p70"/>
          <p:cNvSpPr txBox="1"/>
          <p:nvPr>
            <p:ph idx="1" type="body"/>
          </p:nvPr>
        </p:nvSpPr>
        <p:spPr>
          <a:xfrm>
            <a:off x="457200" y="1200149"/>
            <a:ext cx="8229600" cy="3714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2800"/>
              <a:buFont typeface="Arial"/>
              <a:buNone/>
            </a:pPr>
            <a:r>
              <a:rPr b="0" i="0" lang="en" sz="2800" u="none" cap="none" strike="noStrike">
                <a:solidFill>
                  <a:schemeClr val="dk1"/>
                </a:solidFill>
                <a:latin typeface="Calibri"/>
                <a:ea typeface="Calibri"/>
                <a:cs typeface="Calibri"/>
                <a:sym typeface="Calibri"/>
              </a:rPr>
              <a:t>Discuss emotional and personality development in early childhood</a:t>
            </a:r>
            <a:endParaRPr/>
          </a:p>
          <a:p>
            <a:pPr indent="0" lvl="0" marL="0" marR="0" rtl="0" algn="l">
              <a:spcBef>
                <a:spcPts val="2400"/>
              </a:spcBef>
              <a:spcAft>
                <a:spcPts val="0"/>
              </a:spcAft>
              <a:buClr>
                <a:schemeClr val="dk1"/>
              </a:buClr>
              <a:buSzPts val="2800"/>
              <a:buFont typeface="Arial"/>
              <a:buNone/>
            </a:pPr>
            <a:r>
              <a:rPr b="0" i="0" lang="en" sz="2800" u="none" cap="none" strike="noStrike">
                <a:solidFill>
                  <a:schemeClr val="dk1"/>
                </a:solidFill>
                <a:latin typeface="Calibri"/>
                <a:ea typeface="Calibri"/>
                <a:cs typeface="Calibri"/>
                <a:sym typeface="Calibri"/>
              </a:rPr>
              <a:t>Explain how families can influence young children’s development</a:t>
            </a:r>
            <a:endParaRPr/>
          </a:p>
          <a:p>
            <a:pPr indent="0" lvl="0" marL="0" marR="0" rtl="0" algn="l">
              <a:spcBef>
                <a:spcPts val="2400"/>
              </a:spcBef>
              <a:spcAft>
                <a:spcPts val="1600"/>
              </a:spcAft>
              <a:buClr>
                <a:schemeClr val="dk1"/>
              </a:buClr>
              <a:buSzPts val="2800"/>
              <a:buFont typeface="Arial"/>
              <a:buNone/>
            </a:pPr>
            <a:r>
              <a:rPr b="0" i="0" lang="en" sz="2800" u="none" cap="none" strike="noStrike">
                <a:solidFill>
                  <a:schemeClr val="dk1"/>
                </a:solidFill>
                <a:latin typeface="Calibri"/>
                <a:ea typeface="Calibri"/>
                <a:cs typeface="Calibri"/>
                <a:sym typeface="Calibri"/>
              </a:rPr>
              <a:t>Describe the roles of peers, play, and media/screen time in young children’s development</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